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sldIdLst>
    <p:sldId id="256" r:id="rId2"/>
    <p:sldId id="419" r:id="rId3"/>
    <p:sldId id="335" r:id="rId4"/>
    <p:sldId id="414" r:id="rId5"/>
    <p:sldId id="347" r:id="rId6"/>
    <p:sldId id="285" r:id="rId7"/>
    <p:sldId id="348" r:id="rId8"/>
    <p:sldId id="418" r:id="rId9"/>
    <p:sldId id="395" r:id="rId10"/>
    <p:sldId id="420" r:id="rId11"/>
    <p:sldId id="421" r:id="rId12"/>
    <p:sldId id="397" r:id="rId13"/>
    <p:sldId id="399" r:id="rId14"/>
    <p:sldId id="287" r:id="rId15"/>
    <p:sldId id="389" r:id="rId16"/>
    <p:sldId id="407" r:id="rId17"/>
    <p:sldId id="357" r:id="rId18"/>
    <p:sldId id="359" r:id="rId19"/>
    <p:sldId id="360" r:id="rId20"/>
    <p:sldId id="362" r:id="rId21"/>
    <p:sldId id="363" r:id="rId22"/>
    <p:sldId id="408" r:id="rId23"/>
    <p:sldId id="368" r:id="rId24"/>
    <p:sldId id="307" r:id="rId25"/>
    <p:sldId id="373" r:id="rId26"/>
    <p:sldId id="374" r:id="rId27"/>
    <p:sldId id="375" r:id="rId28"/>
    <p:sldId id="376" r:id="rId29"/>
    <p:sldId id="377" r:id="rId30"/>
    <p:sldId id="378" r:id="rId31"/>
    <p:sldId id="379" r:id="rId32"/>
    <p:sldId id="382" r:id="rId33"/>
    <p:sldId id="383" r:id="rId34"/>
    <p:sldId id="384" r:id="rId35"/>
    <p:sldId id="319" r:id="rId36"/>
    <p:sldId id="369" r:id="rId37"/>
    <p:sldId id="413" r:id="rId38"/>
    <p:sldId id="322" r:id="rId39"/>
    <p:sldId id="385" r:id="rId40"/>
    <p:sldId id="411" r:id="rId41"/>
    <p:sldId id="355" r:id="rId42"/>
    <p:sldId id="326" r:id="rId43"/>
    <p:sldId id="328" r:id="rId44"/>
    <p:sldId id="412" r:id="rId45"/>
    <p:sldId id="386" r:id="rId46"/>
    <p:sldId id="334" r:id="rId47"/>
  </p:sldIdLst>
  <p:sldSz cx="9144000" cy="6858000" type="screen4x3"/>
  <p:notesSz cx="7099300" cy="10234613"/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nyanyan" initials="lyy" lastIdx="1" clrIdx="0">
    <p:extLst>
      <p:ext uri="{19B8F6BF-5375-455C-9EA6-DF929625EA0E}">
        <p15:presenceInfo xmlns:p15="http://schemas.microsoft.com/office/powerpoint/2012/main" userId="lanyany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600" autoAdjust="0"/>
    <p:restoredTop sz="83784" autoAdjust="0"/>
  </p:normalViewPr>
  <p:slideViewPr>
    <p:cSldViewPr snapToGrid="0">
      <p:cViewPr varScale="1">
        <p:scale>
          <a:sx n="135" d="100"/>
          <a:sy n="135" d="100"/>
        </p:scale>
        <p:origin x="424" y="184"/>
      </p:cViewPr>
      <p:guideLst>
        <p:guide orient="horz" pos="2160"/>
        <p:guide pos="38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34305864-3EA9-4BBA-AD10-6CD1F69BBEFC}" type="datetimeFigureOut">
              <a:rPr lang="zh-CN" altLang="en-US" smtClean="0"/>
              <a:pPr/>
              <a:t>2022/10/23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8E55D2AD-2A27-4B52-8568-C847E352D5E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055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5D2AD-2A27-4B52-8568-C847E352D5E4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6066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5D2AD-2A27-4B52-8568-C847E352D5E4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009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DEBFC-96A6-4809-8E48-E996BBA997B0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8195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DEBFC-96A6-4809-8E48-E996BBA997B0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355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5D2AD-2A27-4B52-8568-C847E352D5E4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留出法，</a:t>
            </a:r>
            <a:r>
              <a:rPr lang="en-US" altLang="zh-CN" dirty="0"/>
              <a:t>k</a:t>
            </a:r>
            <a:r>
              <a:rPr lang="zh-CN" altLang="en-US"/>
              <a:t>折交叉验证，留一法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5D2AD-2A27-4B52-8568-C847E352D5E4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300" dirty="0"/>
              <a:t>平方损失函数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DEBFC-96A6-4809-8E48-E996BBA997B0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5387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5D2AD-2A27-4B52-8568-C847E352D5E4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5D2AD-2A27-4B52-8568-C847E352D5E4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5D2AD-2A27-4B52-8568-C847E352D5E4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5D2AD-2A27-4B52-8568-C847E352D5E4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李世石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5D2AD-2A27-4B52-8568-C847E352D5E4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8961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5D2AD-2A27-4B52-8568-C847E352D5E4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300" dirty="0"/>
              <a:t>如果选择了一个更为高阶更为复杂的模型，那么它能达到的泛化偏差（</a:t>
            </a:r>
            <a:r>
              <a:rPr lang="en-US" altLang="zh-CN" sz="1300" dirty="0"/>
              <a:t>bias</a:t>
            </a:r>
            <a:r>
              <a:rPr lang="zh-CN" altLang="en-US" sz="1300" dirty="0"/>
              <a:t>）</a:t>
            </a:r>
            <a:r>
              <a:rPr lang="en-US" altLang="zh-CN" sz="1300" dirty="0" err="1"/>
              <a:t>minE</a:t>
            </a:r>
            <a:r>
              <a:rPr lang="en-US" altLang="zh-CN" sz="1300" dirty="0"/>
              <a:t>(h)</a:t>
            </a:r>
            <a:r>
              <a:rPr lang="en-US" altLang="zh-CN" sz="1300" dirty="0" err="1"/>
              <a:t>minE</a:t>
            </a:r>
            <a:r>
              <a:rPr lang="en-US" altLang="zh-CN" sz="1300" dirty="0"/>
              <a:t>(h)</a:t>
            </a:r>
            <a:r>
              <a:rPr lang="zh-CN" altLang="en-US" sz="1300" dirty="0"/>
              <a:t>会减小，但是泛化误差</a:t>
            </a:r>
            <a:r>
              <a:rPr lang="en-US" altLang="zh-CN" sz="1300" dirty="0"/>
              <a:t>variance</a:t>
            </a:r>
            <a:r>
              <a:rPr lang="zh-CN" altLang="en-US" sz="1300" dirty="0"/>
              <a:t>可能增加，因为假设的数目增加会增加右边的第二项，除非我们有足够多的样本</a:t>
            </a:r>
            <a:r>
              <a:rPr lang="en-US" altLang="zh-CN" sz="1300" dirty="0"/>
              <a:t>m</a:t>
            </a:r>
            <a:r>
              <a:rPr lang="zh-CN" altLang="en-US" sz="1300" dirty="0"/>
              <a:t>。这是一个</a:t>
            </a:r>
            <a:r>
              <a:rPr lang="en-US" altLang="zh-CN" sz="1300" dirty="0"/>
              <a:t>tradeoff</a:t>
            </a:r>
            <a:r>
              <a:rPr lang="zh-CN" altLang="en-US" sz="1300" dirty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DEBFC-96A6-4809-8E48-E996BBA997B0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03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5D2AD-2A27-4B52-8568-C847E352D5E4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405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西洋跳棋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5D2AD-2A27-4B52-8568-C847E352D5E4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2017</a:t>
            </a:r>
            <a:r>
              <a:rPr lang="en-US" altLang="zh-CN" baseline="0" dirty="0"/>
              <a:t> </a:t>
            </a:r>
            <a:r>
              <a:rPr lang="zh-CN" altLang="en-US" baseline="0" dirty="0"/>
              <a:t>年，</a:t>
            </a:r>
            <a:r>
              <a:rPr lang="en-US" altLang="zh-CN" baseline="0" dirty="0"/>
              <a:t>2.251%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5D2AD-2A27-4B52-8568-C847E352D5E4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0630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2017</a:t>
            </a:r>
            <a:r>
              <a:rPr lang="en-US" altLang="zh-CN" baseline="0" dirty="0"/>
              <a:t> </a:t>
            </a:r>
            <a:r>
              <a:rPr lang="zh-CN" altLang="en-US" baseline="0" dirty="0"/>
              <a:t>年，</a:t>
            </a:r>
            <a:r>
              <a:rPr lang="en-US" altLang="zh-CN" baseline="0" dirty="0"/>
              <a:t>2.251%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5D2AD-2A27-4B52-8568-C847E352D5E4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0630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5D2AD-2A27-4B52-8568-C847E352D5E4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279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5D2AD-2A27-4B52-8568-C847E352D5E4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3575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300" dirty="0"/>
              <a:t>强化学习不是监督学习，没有数据集的概念，而是</a:t>
            </a:r>
            <a:r>
              <a:rPr lang="en-US" altLang="zh-CN" sz="1300" dirty="0"/>
              <a:t>learn from experience</a:t>
            </a:r>
            <a:r>
              <a:rPr lang="zh-CN" altLang="en-US" sz="1300" dirty="0"/>
              <a:t>，通过不断的探索学习来学习策略。如果非得说有数据集，那就是不断的探索产生的状态和对应的</a:t>
            </a:r>
            <a:r>
              <a:rPr lang="en-US" altLang="zh-CN" sz="1300" dirty="0"/>
              <a:t>reward</a:t>
            </a:r>
            <a:r>
              <a:rPr lang="zh-CN" altLang="en-US" sz="1300" dirty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5D2AD-2A27-4B52-8568-C847E352D5E4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 algn="ctr">
              <a:buNone/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68580" tIns="34290" rIns="68580" bIns="3429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3"/>
            <a:ext cx="8229600" cy="4525963"/>
          </a:xfrm>
          <a:prstGeom prst="rect">
            <a:avLst/>
          </a:prstGeom>
        </p:spPr>
        <p:txBody>
          <a:bodyPr vert="eaVert" lIns="68580" tIns="34290" rIns="68580" bIns="34290"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  <a:prstGeom prst="rect">
            <a:avLst/>
          </a:prstGeom>
        </p:spPr>
        <p:txBody>
          <a:bodyPr vert="eaVert" lIns="68580" tIns="34290" rIns="68580" bIns="34290"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57900" cy="5851525"/>
          </a:xfrm>
          <a:prstGeom prst="rect">
            <a:avLst/>
          </a:prstGeom>
        </p:spPr>
        <p:txBody>
          <a:bodyPr vert="eaVert" lIns="68580" tIns="34290" rIns="68580" bIns="34290"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新增或导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334963" y="587375"/>
            <a:ext cx="228600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3" name="组合 4"/>
          <p:cNvGrpSpPr/>
          <p:nvPr userDrawn="1"/>
        </p:nvGrpSpPr>
        <p:grpSpPr>
          <a:xfrm>
            <a:off x="7470925" y="6367661"/>
            <a:ext cx="1478447" cy="611382"/>
            <a:chOff x="9765890" y="6015180"/>
            <a:chExt cx="2426110" cy="1050839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6" name="矩形 5"/>
            <p:cNvSpPr/>
            <p:nvPr/>
          </p:nvSpPr>
          <p:spPr>
            <a:xfrm>
              <a:off x="10073250" y="6276098"/>
              <a:ext cx="2118750" cy="5290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eaLnBrk="0" hangingPunct="0">
                <a:defRPr/>
              </a:pPr>
              <a:endParaRPr lang="zh-CN" altLang="en-US">
                <a:solidFill>
                  <a:srgbClr val="5F5F5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7" name="等腰三角形 6"/>
            <p:cNvSpPr/>
            <p:nvPr/>
          </p:nvSpPr>
          <p:spPr>
            <a:xfrm>
              <a:off x="9765890" y="6015180"/>
              <a:ext cx="619534" cy="1050839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eaLnBrk="0" hangingPunct="0">
                <a:defRPr/>
              </a:pPr>
              <a:endParaRPr lang="zh-CN" altLang="en-US">
                <a:solidFill>
                  <a:srgbClr val="5F5F5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5" name="组合 7"/>
          <p:cNvGrpSpPr/>
          <p:nvPr userDrawn="1"/>
        </p:nvGrpSpPr>
        <p:grpSpPr>
          <a:xfrm>
            <a:off x="7566790" y="6367661"/>
            <a:ext cx="1478447" cy="611382"/>
            <a:chOff x="9765890" y="6015180"/>
            <a:chExt cx="2426110" cy="1050839"/>
          </a:xfrm>
          <a:solidFill>
            <a:schemeClr val="accent2"/>
          </a:solidFill>
        </p:grpSpPr>
        <p:sp>
          <p:nvSpPr>
            <p:cNvPr id="9" name="矩形 8"/>
            <p:cNvSpPr/>
            <p:nvPr/>
          </p:nvSpPr>
          <p:spPr>
            <a:xfrm>
              <a:off x="10073250" y="6276098"/>
              <a:ext cx="2118750" cy="5290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eaLnBrk="0" hangingPunct="0">
                <a:defRPr/>
              </a:pPr>
              <a:endParaRPr lang="zh-CN" altLang="en-US">
                <a:solidFill>
                  <a:srgbClr val="5F5F5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9765890" y="6015180"/>
              <a:ext cx="619534" cy="1050839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eaLnBrk="0" hangingPunct="0">
                <a:defRPr/>
              </a:pPr>
              <a:endParaRPr lang="zh-CN" altLang="en-US">
                <a:solidFill>
                  <a:srgbClr val="5F5F5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8" name="组合 10"/>
          <p:cNvGrpSpPr/>
          <p:nvPr userDrawn="1"/>
        </p:nvGrpSpPr>
        <p:grpSpPr>
          <a:xfrm>
            <a:off x="7677405" y="6367661"/>
            <a:ext cx="1478447" cy="611382"/>
            <a:chOff x="9765890" y="6015180"/>
            <a:chExt cx="2426110" cy="1050839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2" name="矩形 11"/>
            <p:cNvSpPr/>
            <p:nvPr/>
          </p:nvSpPr>
          <p:spPr>
            <a:xfrm>
              <a:off x="10073250" y="6276098"/>
              <a:ext cx="2118750" cy="5290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eaLnBrk="0" hangingPunct="0">
                <a:defRPr/>
              </a:pPr>
              <a:endParaRPr lang="zh-CN" altLang="en-US">
                <a:solidFill>
                  <a:srgbClr val="5F5F5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9765890" y="6015180"/>
              <a:ext cx="619534" cy="1050839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eaLnBrk="0" hangingPunct="0">
                <a:defRPr/>
              </a:pPr>
              <a:endParaRPr lang="zh-CN" altLang="en-US">
                <a:solidFill>
                  <a:srgbClr val="5F5F5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4" name="文本框 18"/>
          <p:cNvSpPr txBox="1"/>
          <p:nvPr userDrawn="1"/>
        </p:nvSpPr>
        <p:spPr>
          <a:xfrm>
            <a:off x="7977190" y="6472239"/>
            <a:ext cx="1093567" cy="28469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none" lIns="34289" tIns="34289" rIns="34289" bIns="34289" spcCol="28575">
            <a:spAutoFit/>
          </a:bodyPr>
          <a:lstStyle/>
          <a:p>
            <a:pPr eaLnBrk="0" hangingPunct="0">
              <a:defRPr/>
            </a:pPr>
            <a:r>
              <a:rPr lang="en-US" altLang="zh-CN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altLang="zh-CN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11" name="组合 14"/>
          <p:cNvGrpSpPr>
            <a:grpSpLocks/>
          </p:cNvGrpSpPr>
          <p:nvPr userDrawn="1"/>
        </p:nvGrpSpPr>
        <p:grpSpPr bwMode="auto">
          <a:xfrm flipV="1">
            <a:off x="-14288" y="-7242"/>
            <a:ext cx="644526" cy="611385"/>
            <a:chOff x="-360202" y="-8380"/>
            <a:chExt cx="860137" cy="740016"/>
          </a:xfrm>
        </p:grpSpPr>
        <p:grpSp>
          <p:nvGrpSpPr>
            <p:cNvPr id="15" name="组合 15"/>
            <p:cNvGrpSpPr/>
            <p:nvPr/>
          </p:nvGrpSpPr>
          <p:grpSpPr>
            <a:xfrm>
              <a:off x="-155344" y="-8380"/>
              <a:ext cx="655279" cy="740012"/>
              <a:chOff x="-20249" y="-10587"/>
              <a:chExt cx="924448" cy="935573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23" name="矩形 22"/>
              <p:cNvSpPr/>
              <p:nvPr/>
            </p:nvSpPr>
            <p:spPr>
              <a:xfrm>
                <a:off x="-10884" y="221714"/>
                <a:ext cx="447416" cy="470975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spcFirstLastPara="1" lIns="45719" tIns="45719" rIns="45719" bIns="45719" spcCol="38100" anchor="ctr">
                <a:spAutoFit/>
              </a:bodyPr>
              <a:lstStyle/>
              <a:p>
                <a:pPr eaLnBrk="0" hangingPunct="0">
                  <a:defRPr/>
                </a:pPr>
                <a:endParaRPr lang="zh-CN" altLang="en-US">
                  <a:solidFill>
                    <a:srgbClr val="5F5F5F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4" name="等腰三角形 23"/>
              <p:cNvSpPr/>
              <p:nvPr/>
            </p:nvSpPr>
            <p:spPr>
              <a:xfrm>
                <a:off x="-20249" y="-10587"/>
                <a:ext cx="924448" cy="935573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spcFirstLastPara="1" lIns="45719" tIns="45719" rIns="45719" bIns="45719" spcCol="38100" anchor="ctr">
                <a:spAutoFit/>
              </a:bodyPr>
              <a:lstStyle/>
              <a:p>
                <a:pPr eaLnBrk="0" hangingPunct="0">
                  <a:defRPr/>
                </a:pPr>
                <a:endParaRPr lang="zh-CN" altLang="en-US" dirty="0">
                  <a:solidFill>
                    <a:srgbClr val="5F5F5F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16" name="组合 16"/>
            <p:cNvGrpSpPr/>
            <p:nvPr/>
          </p:nvGrpSpPr>
          <p:grpSpPr>
            <a:xfrm>
              <a:off x="-252895" y="-8377"/>
              <a:ext cx="655280" cy="740013"/>
              <a:chOff x="-20249" y="-10585"/>
              <a:chExt cx="924448" cy="935571"/>
            </a:xfrm>
            <a:solidFill>
              <a:schemeClr val="accent2"/>
            </a:solidFill>
          </p:grpSpPr>
          <p:sp>
            <p:nvSpPr>
              <p:cNvPr id="21" name="矩形 20"/>
              <p:cNvSpPr/>
              <p:nvPr/>
            </p:nvSpPr>
            <p:spPr>
              <a:xfrm>
                <a:off x="-10884" y="221716"/>
                <a:ext cx="447417" cy="470975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spcFirstLastPara="1" lIns="45719" tIns="45719" rIns="45719" bIns="45719" spcCol="38100" anchor="ctr">
                <a:spAutoFit/>
              </a:bodyPr>
              <a:lstStyle/>
              <a:p>
                <a:pPr eaLnBrk="0" hangingPunct="0">
                  <a:defRPr/>
                </a:pPr>
                <a:endParaRPr lang="zh-CN" altLang="en-US">
                  <a:solidFill>
                    <a:srgbClr val="5F5F5F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2" name="等腰三角形 21"/>
              <p:cNvSpPr/>
              <p:nvPr/>
            </p:nvSpPr>
            <p:spPr>
              <a:xfrm>
                <a:off x="-20249" y="-10585"/>
                <a:ext cx="924448" cy="935571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spcFirstLastPara="1" lIns="45719" tIns="45719" rIns="45719" bIns="45719" spcCol="38100" anchor="ctr">
                <a:spAutoFit/>
              </a:bodyPr>
              <a:lstStyle/>
              <a:p>
                <a:pPr eaLnBrk="0" hangingPunct="0">
                  <a:defRPr/>
                </a:pPr>
                <a:endParaRPr lang="zh-CN" altLang="en-US">
                  <a:solidFill>
                    <a:srgbClr val="5F5F5F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17" name="组合 17"/>
            <p:cNvGrpSpPr>
              <a:grpSpLocks/>
            </p:cNvGrpSpPr>
            <p:nvPr/>
          </p:nvGrpSpPr>
          <p:grpSpPr bwMode="auto">
            <a:xfrm>
              <a:off x="-360202" y="-8378"/>
              <a:ext cx="654636" cy="740012"/>
              <a:chOff x="-20249" y="-10587"/>
              <a:chExt cx="923541" cy="935573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-11282" y="221714"/>
                <a:ext cx="448320" cy="470976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lIns="45719" tIns="45719" rIns="45719" bIns="45719" anchor="ctr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5F5F5F"/>
                  </a:solidFill>
                  <a:latin typeface="Times New Roman" pitchFamily="18" charset="0"/>
                  <a:cs typeface="Times New Roman" pitchFamily="18" charset="0"/>
                  <a:sym typeface="Times New Roman" pitchFamily="18" charset="0"/>
                </a:endParaRPr>
              </a:p>
            </p:txBody>
          </p:sp>
          <p:sp>
            <p:nvSpPr>
              <p:cNvPr id="20" name="等腰三角形 19"/>
              <p:cNvSpPr/>
              <p:nvPr/>
            </p:nvSpPr>
            <p:spPr>
              <a:xfrm>
                <a:off x="-20249" y="-10587"/>
                <a:ext cx="923541" cy="935573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lIns="45719" tIns="45719" rIns="45719" bIns="45719" anchor="ctr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5F5F5F"/>
                  </a:solidFill>
                  <a:latin typeface="Times New Roman" pitchFamily="18" charset="0"/>
                  <a:cs typeface="Times New Roman" pitchFamily="18" charset="0"/>
                  <a:sym typeface="Times New Roman" pitchFamily="18" charset="0"/>
                </a:endParaRPr>
              </a:p>
            </p:txBody>
          </p:sp>
        </p:grpSp>
      </p:grpSp>
      <p:pic>
        <p:nvPicPr>
          <p:cNvPr id="25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54977" y="257175"/>
            <a:ext cx="849313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7574" y="69681"/>
            <a:ext cx="3132348" cy="543177"/>
          </a:xfrm>
          <a:prstGeom prst="rect">
            <a:avLst/>
          </a:prstGeom>
          <a:ln w="12700">
            <a:miter lim="400000"/>
          </a:ln>
        </p:spPr>
        <p:txBody>
          <a:bodyPr lIns="34289" tIns="34290" rIns="34289" bIns="34290" anchor="ctr">
            <a:normAutofit/>
          </a:bodyPr>
          <a:lstStyle>
            <a:lvl1pPr>
              <a:def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0" name="内容占位符 29"/>
          <p:cNvSpPr>
            <a:spLocks noGrp="1"/>
          </p:cNvSpPr>
          <p:nvPr>
            <p:ph sz="quarter" idx="10"/>
          </p:nvPr>
        </p:nvSpPr>
        <p:spPr>
          <a:xfrm>
            <a:off x="953691" y="1268416"/>
            <a:ext cx="7368778" cy="4968875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>
              <a:buFontTx/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26" name="幻灯片编号"/>
          <p:cNvSpPr txBox="1">
            <a:spLocks noGrp="1"/>
          </p:cNvSpPr>
          <p:nvPr>
            <p:ph type="sldNum" sz="quarter" idx="11"/>
          </p:nvPr>
        </p:nvSpPr>
        <p:spPr>
          <a:xfrm>
            <a:off x="8323265" y="6502402"/>
            <a:ext cx="192087" cy="276225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buFont typeface="Arial" panose="020B0604020202020204" pitchFamily="34" charset="0"/>
              <a:buNone/>
              <a:defRPr kumimoji="0" sz="140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03200" y="223839"/>
            <a:ext cx="357188" cy="290512"/>
            <a:chOff x="0" y="0"/>
            <a:chExt cx="714375" cy="438150"/>
          </a:xfrm>
        </p:grpSpPr>
        <p:sp>
          <p:nvSpPr>
            <p:cNvPr id="5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49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" name="燕尾形 5"/>
            <p:cNvSpPr>
              <a:spLocks noChangeArrowheads="1"/>
            </p:cNvSpPr>
            <p:nvPr/>
          </p:nvSpPr>
          <p:spPr bwMode="auto">
            <a:xfrm>
              <a:off x="276226" y="0"/>
              <a:ext cx="438149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9596" y="202749"/>
            <a:ext cx="7461817" cy="548367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 lang="zh-CN" altLang="en-US" sz="21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内容占位符 7"/>
          <p:cNvSpPr>
            <a:spLocks noGrp="1"/>
          </p:cNvSpPr>
          <p:nvPr>
            <p:ph sz="quarter" idx="10"/>
          </p:nvPr>
        </p:nvSpPr>
        <p:spPr>
          <a:xfrm>
            <a:off x="472680" y="1147766"/>
            <a:ext cx="8064349" cy="5237271"/>
          </a:xfrm>
          <a:prstGeom prst="rect">
            <a:avLst/>
          </a:prstGeom>
        </p:spPr>
        <p:txBody>
          <a:bodyPr lIns="68580" tIns="34290" rIns="68580" bIns="34290"/>
          <a:lstStyle>
            <a:lvl1pPr marL="214313" marR="0" indent="-214313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en-US" altLang="zh-CN" sz="2100" b="0" kern="12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42900" indent="0">
              <a:buFont typeface="Arial" panose="020B0604020202020204" pitchFamily="34" charset="0"/>
              <a:buChar char="•"/>
              <a:defRPr lang="zh-CN" altLang="en-US" sz="1800" b="0" kern="12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6858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1"/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710" y="4406903"/>
            <a:ext cx="7772400" cy="1362075"/>
          </a:xfrm>
          <a:prstGeom prst="rect">
            <a:avLst/>
          </a:prstGeom>
        </p:spPr>
        <p:txBody>
          <a:bodyPr lIns="68580" tIns="34290" rIns="68580" bIns="34290" anchor="t"/>
          <a:lstStyle>
            <a:lvl1pPr algn="l">
              <a:defRPr sz="3000" b="0" cap="all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710" y="2906713"/>
            <a:ext cx="7772400" cy="1500187"/>
          </a:xfrm>
          <a:prstGeom prst="rect">
            <a:avLst/>
          </a:prstGeom>
        </p:spPr>
        <p:txBody>
          <a:bodyPr lIns="68580" tIns="34290" rIns="68580" bIns="34290" anchor="b"/>
          <a:lstStyle>
            <a:lvl1pPr marL="0" indent="0">
              <a:buNone/>
              <a:defRPr sz="150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  <a:lvl6pPr marL="1714500" indent="0">
              <a:buNone/>
              <a:defRPr sz="1100"/>
            </a:lvl6pPr>
            <a:lvl7pPr marL="2057400" indent="0">
              <a:buNone/>
              <a:defRPr sz="1100"/>
            </a:lvl7pPr>
            <a:lvl8pPr marL="2400300" indent="0">
              <a:buNone/>
              <a:defRPr sz="1100"/>
            </a:lvl8pPr>
            <a:lvl9pPr marL="274320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57650" cy="4525963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 sz="21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15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4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4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600203"/>
            <a:ext cx="4057650" cy="4525963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 sz="21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15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4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4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39791" cy="639763"/>
          </a:xfrm>
          <a:prstGeom prst="rect">
            <a:avLst/>
          </a:prstGeom>
        </p:spPr>
        <p:txBody>
          <a:bodyPr lIns="68580" tIns="34290" rIns="68580" bIns="34290" anchor="b"/>
          <a:lstStyle>
            <a:lvl1pPr marL="0" indent="0">
              <a:buNone/>
              <a:defRPr sz="1800" b="1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39791" cy="3951288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15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14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2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2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4628" y="1535113"/>
            <a:ext cx="4042172" cy="639763"/>
          </a:xfrm>
          <a:prstGeom prst="rect">
            <a:avLst/>
          </a:prstGeom>
        </p:spPr>
        <p:txBody>
          <a:bodyPr lIns="68580" tIns="34290" rIns="68580" bIns="34290" anchor="b"/>
          <a:lstStyle>
            <a:lvl1pPr marL="0" indent="0">
              <a:buNone/>
              <a:defRPr sz="1800" b="1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4628" y="2174875"/>
            <a:ext cx="4042172" cy="3951288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15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14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2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2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 userDrawn="1"/>
        </p:nvGrpSpPr>
        <p:grpSpPr bwMode="auto">
          <a:xfrm>
            <a:off x="203200" y="223839"/>
            <a:ext cx="357188" cy="290512"/>
            <a:chOff x="0" y="0"/>
            <a:chExt cx="714375" cy="438150"/>
          </a:xfrm>
        </p:grpSpPr>
        <p:sp>
          <p:nvSpPr>
            <p:cNvPr id="5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49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" name="燕尾形 5"/>
            <p:cNvSpPr>
              <a:spLocks noChangeArrowheads="1"/>
            </p:cNvSpPr>
            <p:nvPr/>
          </p:nvSpPr>
          <p:spPr bwMode="auto">
            <a:xfrm>
              <a:off x="276226" y="0"/>
              <a:ext cx="438149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472680" y="1147766"/>
            <a:ext cx="8064349" cy="5237271"/>
          </a:xfrm>
          <a:prstGeom prst="rect">
            <a:avLst/>
          </a:prstGeom>
        </p:spPr>
        <p:txBody>
          <a:bodyPr lIns="68580" tIns="34290" rIns="68580" bIns="34290"/>
          <a:lstStyle>
            <a:lvl1pPr marL="214313" marR="0" indent="-214313" algn="l" defTabSz="6858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1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342900" indent="0">
              <a:buFont typeface="Arial" panose="020B0604020202020204" pitchFamily="34" charset="0"/>
              <a:buChar char="•"/>
              <a:defRPr lang="zh-CN" altLang="en-US" sz="1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6858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1"/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59594" y="158528"/>
            <a:ext cx="7314860" cy="674233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 lang="zh-CN" altLang="en-US" sz="2100" b="1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49"/>
            <a:ext cx="3008710" cy="1162051"/>
          </a:xfrm>
          <a:prstGeom prst="rect">
            <a:avLst/>
          </a:prstGeom>
        </p:spPr>
        <p:txBody>
          <a:bodyPr lIns="68580" tIns="34290" rIns="68580" bIns="34290" anchor="b"/>
          <a:lstStyle>
            <a:lvl1pPr algn="l">
              <a:defRPr sz="1500" b="1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450" y="273053"/>
            <a:ext cx="5111353" cy="5853113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1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5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5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3"/>
            <a:ext cx="3008710" cy="4691063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>
              <a:buNone/>
              <a:defRPr sz="110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1891" y="4800600"/>
            <a:ext cx="5486400" cy="566739"/>
          </a:xfrm>
          <a:prstGeom prst="rect">
            <a:avLst/>
          </a:prstGeom>
        </p:spPr>
        <p:txBody>
          <a:bodyPr lIns="68580" tIns="34290" rIns="68580" bIns="34290" anchor="b"/>
          <a:lstStyle>
            <a:lvl1pPr algn="l">
              <a:defRPr sz="1500" b="1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1891" y="612775"/>
            <a:ext cx="5486400" cy="4114800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>
              <a:buNone/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1891" y="5367338"/>
            <a:ext cx="5486400" cy="804863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>
              <a:buNone/>
              <a:defRPr sz="110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6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590" y="0"/>
            <a:ext cx="91408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图片 2"/>
          <p:cNvPicPr>
            <a:picLocks noChangeAspect="1" noChangeArrowheads="1"/>
          </p:cNvPicPr>
          <p:nvPr/>
        </p:nvPicPr>
        <p:blipFill>
          <a:blip r:embed="rId16" cstate="print"/>
          <a:srcRect t="12222"/>
          <a:stretch>
            <a:fillRect/>
          </a:stretch>
        </p:blipFill>
        <p:spPr bwMode="auto">
          <a:xfrm>
            <a:off x="1590" y="838200"/>
            <a:ext cx="9140825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3429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6858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0287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171450" indent="-171450" algn="l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8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5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27.emf"/><Relationship Id="rId7" Type="http://schemas.openxmlformats.org/officeDocument/2006/relationships/image" Target="../media/image31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wmf"/><Relationship Id="rId4" Type="http://schemas.openxmlformats.org/officeDocument/2006/relationships/image" Target="../media/image28.wmf"/><Relationship Id="rId9" Type="http://schemas.openxmlformats.org/officeDocument/2006/relationships/image" Target="../media/image32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33.emf"/><Relationship Id="rId7" Type="http://schemas.openxmlformats.org/officeDocument/2006/relationships/image" Target="../media/image31.png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35.wmf"/><Relationship Id="rId4" Type="http://schemas.openxmlformats.org/officeDocument/2006/relationships/image" Target="../media/image34.wmf"/><Relationship Id="rId9" Type="http://schemas.openxmlformats.org/officeDocument/2006/relationships/image" Target="../media/image3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ature.com/nature/journal/v529/n7587/full/nature16961.html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oleObject" Target="../embeddings/oleObject6.bin"/><Relationship Id="rId7" Type="http://schemas.openxmlformats.org/officeDocument/2006/relationships/image" Target="../media/image45.emf"/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wmf"/><Relationship Id="rId5" Type="http://schemas.openxmlformats.org/officeDocument/2006/relationships/image" Target="../media/image43.wmf"/><Relationship Id="rId10" Type="http://schemas.openxmlformats.org/officeDocument/2006/relationships/image" Target="../media/image46.emf"/><Relationship Id="rId4" Type="http://schemas.openxmlformats.org/officeDocument/2006/relationships/image" Target="../media/image42.emf"/><Relationship Id="rId9" Type="http://schemas.openxmlformats.org/officeDocument/2006/relationships/oleObject" Target="../embeddings/oleObject7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image" Target="../media/image47.emf"/><Relationship Id="rId7" Type="http://schemas.openxmlformats.org/officeDocument/2006/relationships/image" Target="../media/image49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51.emf"/><Relationship Id="rId5" Type="http://schemas.openxmlformats.org/officeDocument/2006/relationships/image" Target="../media/image48.emf"/><Relationship Id="rId10" Type="http://schemas.openxmlformats.org/officeDocument/2006/relationships/oleObject" Target="../embeddings/oleObject12.bin"/><Relationship Id="rId4" Type="http://schemas.openxmlformats.org/officeDocument/2006/relationships/oleObject" Target="../embeddings/oleObject9.bin"/><Relationship Id="rId9" Type="http://schemas.openxmlformats.org/officeDocument/2006/relationships/image" Target="../media/image5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54.e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53.emf"/><Relationship Id="rId4" Type="http://schemas.openxmlformats.org/officeDocument/2006/relationships/oleObject" Target="../embeddings/oleObject14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image" Target="../media/image60.emf"/><Relationship Id="rId3" Type="http://schemas.openxmlformats.org/officeDocument/2006/relationships/image" Target="../media/image55.emf"/><Relationship Id="rId7" Type="http://schemas.openxmlformats.org/officeDocument/2006/relationships/image" Target="../media/image57.emf"/><Relationship Id="rId12" Type="http://schemas.openxmlformats.org/officeDocument/2006/relationships/oleObject" Target="../embeddings/oleObject21.bin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59.emf"/><Relationship Id="rId5" Type="http://schemas.openxmlformats.org/officeDocument/2006/relationships/image" Target="../media/image56.emf"/><Relationship Id="rId10" Type="http://schemas.openxmlformats.org/officeDocument/2006/relationships/oleObject" Target="../embeddings/oleObject20.bin"/><Relationship Id="rId4" Type="http://schemas.openxmlformats.org/officeDocument/2006/relationships/oleObject" Target="../embeddings/oleObject17.bin"/><Relationship Id="rId9" Type="http://schemas.openxmlformats.org/officeDocument/2006/relationships/image" Target="../media/image5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7" Type="http://schemas.openxmlformats.org/officeDocument/2006/relationships/oleObject" Target="../embeddings/oleObject22.bin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wmf"/><Relationship Id="rId5" Type="http://schemas.openxmlformats.org/officeDocument/2006/relationships/image" Target="../media/image64.wmf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3" Type="http://schemas.openxmlformats.org/officeDocument/2006/relationships/image" Target="../media/image67.emf"/><Relationship Id="rId7" Type="http://schemas.openxmlformats.org/officeDocument/2006/relationships/image" Target="../media/image69.e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68.emf"/><Relationship Id="rId4" Type="http://schemas.openxmlformats.org/officeDocument/2006/relationships/oleObject" Target="../embeddings/oleObject24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image" Target="../media/image69.emf"/><Relationship Id="rId7" Type="http://schemas.openxmlformats.org/officeDocument/2006/relationships/image" Target="../media/image71.e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70.emf"/><Relationship Id="rId10" Type="http://schemas.openxmlformats.org/officeDocument/2006/relationships/oleObject" Target="../embeddings/oleObject31.bin"/><Relationship Id="rId4" Type="http://schemas.openxmlformats.org/officeDocument/2006/relationships/oleObject" Target="../embeddings/oleObject28.bin"/><Relationship Id="rId9" Type="http://schemas.openxmlformats.org/officeDocument/2006/relationships/image" Target="../media/image72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wmf"/><Relationship Id="rId3" Type="http://schemas.openxmlformats.org/officeDocument/2006/relationships/image" Target="../media/image74.wmf"/><Relationship Id="rId7" Type="http://schemas.openxmlformats.org/officeDocument/2006/relationships/image" Target="../media/image78.wmf"/><Relationship Id="rId2" Type="http://schemas.openxmlformats.org/officeDocument/2006/relationships/image" Target="../media/image73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wmf"/><Relationship Id="rId5" Type="http://schemas.openxmlformats.org/officeDocument/2006/relationships/image" Target="../media/image76.wmf"/><Relationship Id="rId4" Type="http://schemas.openxmlformats.org/officeDocument/2006/relationships/image" Target="../media/image75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6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7" Type="http://schemas.openxmlformats.org/officeDocument/2006/relationships/image" Target="../media/image8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85.emf"/><Relationship Id="rId4" Type="http://schemas.openxmlformats.org/officeDocument/2006/relationships/oleObject" Target="../embeddings/oleObject32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emf"/><Relationship Id="rId13" Type="http://schemas.openxmlformats.org/officeDocument/2006/relationships/image" Target="../media/image53.emf"/><Relationship Id="rId3" Type="http://schemas.openxmlformats.org/officeDocument/2006/relationships/oleObject" Target="../embeddings/oleObject34.bin"/><Relationship Id="rId7" Type="http://schemas.openxmlformats.org/officeDocument/2006/relationships/oleObject" Target="../embeddings/oleObject36.bin"/><Relationship Id="rId12" Type="http://schemas.openxmlformats.org/officeDocument/2006/relationships/oleObject" Target="../embeddings/oleObject39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emf"/><Relationship Id="rId11" Type="http://schemas.openxmlformats.org/officeDocument/2006/relationships/oleObject" Target="../embeddings/oleObject38.bin"/><Relationship Id="rId5" Type="http://schemas.openxmlformats.org/officeDocument/2006/relationships/oleObject" Target="../embeddings/oleObject35.bin"/><Relationship Id="rId10" Type="http://schemas.openxmlformats.org/officeDocument/2006/relationships/image" Target="../media/image94.emf"/><Relationship Id="rId4" Type="http://schemas.openxmlformats.org/officeDocument/2006/relationships/image" Target="../media/image91.emf"/><Relationship Id="rId9" Type="http://schemas.openxmlformats.org/officeDocument/2006/relationships/oleObject" Target="../embeddings/oleObject37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3" Type="http://schemas.openxmlformats.org/officeDocument/2006/relationships/image" Target="../media/image97.emf"/><Relationship Id="rId7" Type="http://schemas.openxmlformats.org/officeDocument/2006/relationships/oleObject" Target="../embeddings/oleObject41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emf"/><Relationship Id="rId5" Type="http://schemas.openxmlformats.org/officeDocument/2006/relationships/oleObject" Target="../embeddings/oleObject40.bin"/><Relationship Id="rId10" Type="http://schemas.openxmlformats.org/officeDocument/2006/relationships/image" Target="../media/image69.emf"/><Relationship Id="rId4" Type="http://schemas.openxmlformats.org/officeDocument/2006/relationships/image" Target="../media/image98.emf"/><Relationship Id="rId9" Type="http://schemas.openxmlformats.org/officeDocument/2006/relationships/oleObject" Target="../embeddings/oleObject43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.bin"/><Relationship Id="rId3" Type="http://schemas.openxmlformats.org/officeDocument/2006/relationships/image" Target="../media/image104.emf"/><Relationship Id="rId7" Type="http://schemas.openxmlformats.org/officeDocument/2006/relationships/image" Target="../media/image106.emf"/><Relationship Id="rId2" Type="http://schemas.openxmlformats.org/officeDocument/2006/relationships/oleObject" Target="../embeddings/oleObject4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7.bin"/><Relationship Id="rId11" Type="http://schemas.openxmlformats.org/officeDocument/2006/relationships/image" Target="../media/image108.emf"/><Relationship Id="rId5" Type="http://schemas.openxmlformats.org/officeDocument/2006/relationships/image" Target="../media/image105.emf"/><Relationship Id="rId10" Type="http://schemas.openxmlformats.org/officeDocument/2006/relationships/oleObject" Target="../embeddings/oleObject49.bin"/><Relationship Id="rId4" Type="http://schemas.openxmlformats.org/officeDocument/2006/relationships/oleObject" Target="../embeddings/oleObject46.bin"/><Relationship Id="rId9" Type="http://schemas.openxmlformats.org/officeDocument/2006/relationships/image" Target="../media/image10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3" Type="http://schemas.openxmlformats.org/officeDocument/2006/relationships/image" Target="../media/image109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9" Type="http://schemas.openxmlformats.org/officeDocument/2006/relationships/image" Target="../media/image94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3" Type="http://schemas.openxmlformats.org/officeDocument/2006/relationships/oleObject" Target="../embeddings/oleObject51.bin"/><Relationship Id="rId7" Type="http://schemas.openxmlformats.org/officeDocument/2006/relationships/oleObject" Target="../embeddings/oleObject52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emf"/><Relationship Id="rId4" Type="http://schemas.openxmlformats.org/officeDocument/2006/relationships/image" Target="../media/image110.emf"/><Relationship Id="rId9" Type="http://schemas.openxmlformats.org/officeDocument/2006/relationships/oleObject" Target="../embeddings/oleObject53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3.emf"/><Relationship Id="rId7" Type="http://schemas.openxmlformats.org/officeDocument/2006/relationships/image" Target="../media/image118.png"/><Relationship Id="rId2" Type="http://schemas.openxmlformats.org/officeDocument/2006/relationships/oleObject" Target="../embeddings/oleObject54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4.emf"/><Relationship Id="rId4" Type="http://schemas.openxmlformats.org/officeDocument/2006/relationships/oleObject" Target="../embeddings/oleObject55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emf"/><Relationship Id="rId3" Type="http://schemas.openxmlformats.org/officeDocument/2006/relationships/image" Target="../media/image120.png"/><Relationship Id="rId7" Type="http://schemas.openxmlformats.org/officeDocument/2006/relationships/oleObject" Target="../embeddings/oleObject57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e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31.png"/><Relationship Id="rId9" Type="http://schemas.openxmlformats.org/officeDocument/2006/relationships/oleObject" Target="../embeddings/oleObject58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0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46378" y="2041418"/>
            <a:ext cx="8614742" cy="1470025"/>
          </a:xfrm>
        </p:spPr>
        <p:txBody>
          <a:bodyPr/>
          <a:lstStyle/>
          <a:p>
            <a:r>
              <a:rPr lang="zh-CN" altLang="en-US" b="1" dirty="0"/>
              <a:t>第五章：统计机器学习</a:t>
            </a: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1013790" y="3011557"/>
            <a:ext cx="7574029" cy="1752600"/>
          </a:xfrm>
        </p:spPr>
        <p:txBody>
          <a:bodyPr/>
          <a:lstStyle/>
          <a:p>
            <a:pPr algn="l"/>
            <a:r>
              <a:rPr lang="zh-CN" altLang="en-US" sz="2800" b="1" dirty="0">
                <a:solidFill>
                  <a:srgbClr val="C00000"/>
                </a:solidFill>
              </a:rPr>
              <a:t>桑克（</a:t>
            </a:r>
            <a:r>
              <a:rPr lang="en-US" altLang="zh-CN" sz="2800" b="1" dirty="0">
                <a:solidFill>
                  <a:srgbClr val="C00000"/>
                </a:solidFill>
              </a:rPr>
              <a:t>R. Shank</a:t>
            </a:r>
            <a:r>
              <a:rPr lang="zh-CN" altLang="en-US" sz="2800" b="1" dirty="0">
                <a:solidFill>
                  <a:srgbClr val="C00000"/>
                </a:solidFill>
              </a:rPr>
              <a:t>）</a:t>
            </a:r>
            <a:endParaRPr lang="en-US" altLang="zh-CN" sz="2800" b="1" dirty="0">
              <a:solidFill>
                <a:srgbClr val="C00000"/>
              </a:solidFill>
            </a:endParaRPr>
          </a:p>
          <a:p>
            <a:r>
              <a:rPr lang="en-US" altLang="zh-CN" sz="2400" b="1" dirty="0">
                <a:solidFill>
                  <a:srgbClr val="0000FF"/>
                </a:solidFill>
              </a:rPr>
              <a:t>“</a:t>
            </a:r>
            <a:r>
              <a:rPr lang="zh-CN" altLang="en-US" sz="2400" b="1" dirty="0">
                <a:solidFill>
                  <a:srgbClr val="0000FF"/>
                </a:solidFill>
              </a:rPr>
              <a:t>一台计算机若不会学习，就不能说它具有智能。</a:t>
            </a:r>
            <a:r>
              <a:rPr lang="en-US" altLang="zh-CN" sz="2400" b="1" dirty="0">
                <a:solidFill>
                  <a:srgbClr val="0000FF"/>
                </a:solidFill>
              </a:rPr>
              <a:t>”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706" y="4506012"/>
            <a:ext cx="2459698" cy="14756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98" y="4533900"/>
            <a:ext cx="2143125" cy="14478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439" y="4506011"/>
            <a:ext cx="2143125" cy="147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29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9596" y="174468"/>
            <a:ext cx="7461817" cy="548367"/>
          </a:xfrm>
        </p:spPr>
        <p:txBody>
          <a:bodyPr/>
          <a:lstStyle/>
          <a:p>
            <a:r>
              <a:rPr lang="zh-CN" altLang="en-US" sz="2800" dirty="0"/>
              <a:t>应用案例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8792" y="919820"/>
            <a:ext cx="8644380" cy="5744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32678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9596" y="165041"/>
            <a:ext cx="7461817" cy="548367"/>
          </a:xfrm>
        </p:spPr>
        <p:txBody>
          <a:bodyPr/>
          <a:lstStyle/>
          <a:p>
            <a:r>
              <a:rPr lang="zh-CN" altLang="en-US" sz="2800" dirty="0"/>
              <a:t>应用案例</a:t>
            </a:r>
          </a:p>
        </p:txBody>
      </p:sp>
      <p:pic>
        <p:nvPicPr>
          <p:cNvPr id="4" name="couting_demo">
            <a:hlinkClick r:id="" action="ppaction://media"/>
            <a:extLst>
              <a:ext uri="{FF2B5EF4-FFF2-40B4-BE49-F238E27FC236}">
                <a16:creationId xmlns:a16="http://schemas.microsoft.com/office/drawing/2014/main" id="{BC370ACC-2C4A-445B-9453-9F52837DF4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245097" y="971692"/>
            <a:ext cx="8738647" cy="50803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应用</a:t>
            </a:r>
            <a:r>
              <a:rPr lang="en-US" altLang="zh-CN" sz="2800" dirty="0"/>
              <a:t>: </a:t>
            </a:r>
            <a:r>
              <a:rPr lang="zh-CN" altLang="en-US" sz="2800" dirty="0"/>
              <a:t>语音识别</a:t>
            </a:r>
          </a:p>
        </p:txBody>
      </p:sp>
      <p:sp>
        <p:nvSpPr>
          <p:cNvPr id="10" name="内容占位符 9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781" y="1807201"/>
            <a:ext cx="2886679" cy="205778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64" y="4341214"/>
            <a:ext cx="2644218" cy="21112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769" y="4350639"/>
            <a:ext cx="2845971" cy="212557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467" y="4326904"/>
            <a:ext cx="2724863" cy="207389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26" y="1823604"/>
            <a:ext cx="2595803" cy="206023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458" y="1829347"/>
            <a:ext cx="2661604" cy="202621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279860" y="3928834"/>
            <a:ext cx="1036181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b="1" dirty="0"/>
              <a:t>小度机器人</a:t>
            </a:r>
          </a:p>
        </p:txBody>
      </p:sp>
    </p:spTree>
    <p:extLst>
      <p:ext uri="{BB962C8B-B14F-4D97-AF65-F5344CB8AC3E}">
        <p14:creationId xmlns:p14="http://schemas.microsoft.com/office/powerpoint/2010/main" val="2524818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410" y="946217"/>
            <a:ext cx="6664751" cy="513407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应用：网络搜索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53" y="1580130"/>
            <a:ext cx="1707342" cy="15024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56" y="4801233"/>
            <a:ext cx="1275563" cy="91141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498" y="1570704"/>
            <a:ext cx="1450089" cy="15872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568" y="5016268"/>
            <a:ext cx="1736432" cy="1073447"/>
          </a:xfrm>
          <a:prstGeom prst="rect">
            <a:avLst/>
          </a:prstGeom>
        </p:spPr>
      </p:pic>
      <p:sp>
        <p:nvSpPr>
          <p:cNvPr id="13" name="椭圆 12"/>
          <p:cNvSpPr/>
          <p:nvPr/>
        </p:nvSpPr>
        <p:spPr>
          <a:xfrm>
            <a:off x="2470439" y="1506565"/>
            <a:ext cx="646835" cy="36824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470438" y="2292096"/>
            <a:ext cx="2439890" cy="694944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456722" y="3029712"/>
            <a:ext cx="2453606" cy="883920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838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机器学习方法分类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62170" y="1061082"/>
            <a:ext cx="8064349" cy="523727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</a:rPr>
              <a:t>有监督学习</a:t>
            </a:r>
            <a:r>
              <a:rPr lang="en-US" altLang="zh-CN" sz="2400" dirty="0"/>
              <a:t>: </a:t>
            </a:r>
            <a:r>
              <a:rPr lang="zh-CN" altLang="en-US" sz="2400" dirty="0"/>
              <a:t>有标记数据，</a:t>
            </a:r>
            <a:r>
              <a:rPr lang="en-US" altLang="zh-CN" sz="2400" dirty="0"/>
              <a:t>e.g. Fisher, </a:t>
            </a:r>
            <a:r>
              <a:rPr lang="zh-CN" altLang="en-US" sz="2400" dirty="0"/>
              <a:t>感知器算法</a:t>
            </a:r>
            <a:r>
              <a:rPr lang="en-US" altLang="zh-CN" sz="2400" dirty="0"/>
              <a:t>, </a:t>
            </a:r>
            <a:r>
              <a:rPr lang="zh-CN" altLang="en-US" sz="2400" dirty="0"/>
              <a:t>线性判别分析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</a:rPr>
              <a:t>无监督学习</a:t>
            </a:r>
            <a:r>
              <a:rPr lang="en-US" altLang="zh-CN" sz="2400" dirty="0"/>
              <a:t>: </a:t>
            </a:r>
            <a:r>
              <a:rPr lang="zh-CN" altLang="en-US" sz="2400" dirty="0"/>
              <a:t>无标注数据</a:t>
            </a:r>
            <a:r>
              <a:rPr lang="en-US" altLang="zh-CN" sz="2400" dirty="0"/>
              <a:t>, </a:t>
            </a:r>
            <a:r>
              <a:rPr lang="zh-CN" altLang="en-US" sz="2400" dirty="0"/>
              <a:t>降维方法</a:t>
            </a:r>
            <a:r>
              <a:rPr lang="en-US" altLang="zh-CN" sz="2400" dirty="0"/>
              <a:t>K-L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</a:rPr>
              <a:t>半监督学习</a:t>
            </a:r>
            <a:r>
              <a:rPr lang="en-US" altLang="zh-CN" sz="2400" dirty="0"/>
              <a:t>: </a:t>
            </a:r>
            <a:r>
              <a:rPr lang="zh-CN" altLang="en-US" sz="2400" dirty="0"/>
              <a:t>无标注数据</a:t>
            </a:r>
            <a:r>
              <a:rPr lang="en-US" altLang="zh-CN" sz="2400" dirty="0"/>
              <a:t>+</a:t>
            </a:r>
            <a:r>
              <a:rPr lang="zh-CN" altLang="en-US" sz="2400" dirty="0"/>
              <a:t>有标注数据 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</a:rPr>
              <a:t>多任务学习</a:t>
            </a:r>
            <a:r>
              <a:rPr lang="en-US" altLang="zh-CN" sz="2400" dirty="0">
                <a:solidFill>
                  <a:srgbClr val="FF0000"/>
                </a:solidFill>
              </a:rPr>
              <a:t>: </a:t>
            </a:r>
            <a:r>
              <a:rPr lang="zh-CN" altLang="en-US" sz="2400" dirty="0"/>
              <a:t>共享相关任务之间的表征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70C0"/>
                </a:solidFill>
              </a:rPr>
              <a:t>迁移学习</a:t>
            </a:r>
            <a:r>
              <a:rPr lang="en-US" altLang="zh-CN" sz="2400" dirty="0">
                <a:solidFill>
                  <a:srgbClr val="0070C0"/>
                </a:solidFill>
              </a:rPr>
              <a:t>: </a:t>
            </a:r>
            <a:r>
              <a:rPr lang="zh-CN" altLang="en-US" sz="2400" dirty="0"/>
              <a:t>训练数据与测试数据不是同分布的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70C0"/>
                </a:solidFill>
              </a:rPr>
              <a:t>增强学习</a:t>
            </a:r>
            <a:r>
              <a:rPr lang="en-US" altLang="zh-CN" sz="2400" dirty="0">
                <a:solidFill>
                  <a:srgbClr val="0070C0"/>
                </a:solidFill>
              </a:rPr>
              <a:t>: </a:t>
            </a:r>
            <a:r>
              <a:rPr lang="zh-CN" altLang="en-US" sz="2400" dirty="0"/>
              <a:t>间接的标注数据（</a:t>
            </a:r>
            <a:r>
              <a:rPr lang="zh-CN" altLang="en-US" sz="2400" dirty="0">
                <a:solidFill>
                  <a:schemeClr val="tx1"/>
                </a:solidFill>
              </a:rPr>
              <a:t>状态和对应的</a:t>
            </a:r>
            <a:r>
              <a:rPr lang="en-US" altLang="zh-CN" sz="2400" dirty="0">
                <a:solidFill>
                  <a:schemeClr val="tx1"/>
                </a:solidFill>
              </a:rPr>
              <a:t>reward 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70C0"/>
                </a:solidFill>
              </a:rPr>
              <a:t>主动学习</a:t>
            </a:r>
            <a:r>
              <a:rPr lang="en-US" altLang="zh-CN" sz="2400" dirty="0">
                <a:solidFill>
                  <a:srgbClr val="0070C0"/>
                </a:solidFill>
              </a:rPr>
              <a:t>: </a:t>
            </a:r>
            <a:r>
              <a:rPr lang="zh-CN" altLang="en-US" sz="2400" dirty="0"/>
              <a:t>主动选择训练数据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70C0"/>
                </a:solidFill>
              </a:rPr>
              <a:t>自监督学习</a:t>
            </a:r>
            <a:r>
              <a:rPr lang="en-US" altLang="zh-CN" sz="2400" dirty="0"/>
              <a:t>: </a:t>
            </a:r>
            <a:r>
              <a:rPr lang="zh-CN" altLang="en-US" sz="2400" dirty="0"/>
              <a:t>从无标注数据提取监督信号。</a:t>
            </a:r>
          </a:p>
        </p:txBody>
      </p:sp>
    </p:spTree>
    <p:extLst>
      <p:ext uri="{BB962C8B-B14F-4D97-AF65-F5344CB8AC3E}">
        <p14:creationId xmlns:p14="http://schemas.microsoft.com/office/powerpoint/2010/main" val="1236568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自监督学习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221218" y="853126"/>
            <a:ext cx="8922782" cy="5237271"/>
          </a:xfrm>
        </p:spPr>
        <p:txBody>
          <a:bodyPr/>
          <a:lstStyle/>
          <a:p>
            <a:pPr>
              <a:lnSpc>
                <a:spcPct val="114000"/>
              </a:lnSpc>
            </a:pPr>
            <a:r>
              <a:rPr lang="zh-CN" altLang="en-US" sz="2800" dirty="0">
                <a:solidFill>
                  <a:srgbClr val="FF0000"/>
                </a:solidFill>
                <a:cs typeface="Times New Roman" pitchFamily="18" charset="0"/>
              </a:rPr>
              <a:t>预测是智能的本质。</a:t>
            </a:r>
            <a:endParaRPr lang="en-US" altLang="zh-CN" sz="2800" dirty="0">
              <a:solidFill>
                <a:srgbClr val="FF0000"/>
              </a:solidFill>
              <a:cs typeface="Times New Roman" pitchFamily="18" charset="0"/>
            </a:endParaRPr>
          </a:p>
          <a:p>
            <a:pPr>
              <a:lnSpc>
                <a:spcPct val="114000"/>
              </a:lnSpc>
            </a:pPr>
            <a:r>
              <a:rPr lang="zh-CN" altLang="en-US" sz="2800" dirty="0">
                <a:cs typeface="Times New Roman" pitchFamily="18" charset="0"/>
              </a:rPr>
              <a:t>预测学习与自监督学习</a:t>
            </a:r>
            <a:r>
              <a:rPr lang="en-US" altLang="zh-CN" sz="2800" dirty="0">
                <a:cs typeface="Times New Roman" pitchFamily="18" charset="0"/>
              </a:rPr>
              <a:t>:</a:t>
            </a:r>
          </a:p>
          <a:p>
            <a:pPr lvl="1">
              <a:lnSpc>
                <a:spcPct val="114000"/>
              </a:lnSpc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Predict any part of the input from the past</a:t>
            </a:r>
          </a:p>
          <a:p>
            <a:pPr lvl="1">
              <a:lnSpc>
                <a:spcPct val="114000"/>
              </a:lnSpc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Predict the future from the past</a:t>
            </a:r>
          </a:p>
          <a:p>
            <a:pPr lvl="1">
              <a:lnSpc>
                <a:spcPct val="114000"/>
              </a:lnSpc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Predict the future from the recent past</a:t>
            </a:r>
          </a:p>
          <a:p>
            <a:pPr lvl="1">
              <a:lnSpc>
                <a:spcPct val="114000"/>
              </a:lnSpc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Predict the past from the present</a:t>
            </a:r>
          </a:p>
          <a:p>
            <a:pPr lvl="1">
              <a:lnSpc>
                <a:spcPct val="114000"/>
              </a:lnSpc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Predict the top from the bottom</a:t>
            </a:r>
          </a:p>
          <a:p>
            <a:pPr lvl="1">
              <a:lnSpc>
                <a:spcPct val="114000"/>
              </a:lnSpc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Predict the occluded from the visible</a:t>
            </a:r>
          </a:p>
          <a:p>
            <a:pPr lvl="1">
              <a:lnSpc>
                <a:spcPct val="114000"/>
              </a:lnSpc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Pretend there is a part of the input you don’t know and predict that</a:t>
            </a:r>
          </a:p>
          <a:p>
            <a:pPr>
              <a:lnSpc>
                <a:spcPct val="114000"/>
              </a:lnSpc>
            </a:pPr>
            <a:r>
              <a:rPr lang="zh-CN" altLang="en-US" sz="2800" dirty="0">
                <a:cs typeface="Times New Roman" pitchFamily="18" charset="0"/>
              </a:rPr>
              <a:t>自监督学习是自主监督学习。它提取并使用自然可用的相关上下文和嵌入式元数据作为监督信号。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自监督学习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2400" dirty="0"/>
              <a:t>“</a:t>
            </a:r>
            <a:r>
              <a:rPr lang="en-US" altLang="zh-CN" sz="2400" b="1" dirty="0">
                <a:solidFill>
                  <a:srgbClr val="FF0000"/>
                </a:solidFill>
              </a:rPr>
              <a:t>I think self-supervised learning is the future</a:t>
            </a:r>
            <a:r>
              <a:rPr lang="en-US" altLang="zh-CN" sz="2400" dirty="0"/>
              <a:t>. This is what’s going to allow to our AI systems, deep learning system to go to the next level, perhaps </a:t>
            </a:r>
            <a:r>
              <a:rPr lang="en-US" altLang="zh-CN" sz="2400" dirty="0">
                <a:solidFill>
                  <a:srgbClr val="FF0000"/>
                </a:solidFill>
              </a:rPr>
              <a:t>learn enough background knowledge about the world by observation</a:t>
            </a:r>
            <a:r>
              <a:rPr lang="en-US" altLang="zh-CN" sz="2400" dirty="0"/>
              <a:t>, so that some sort of common sense may emerge.”</a:t>
            </a:r>
          </a:p>
          <a:p>
            <a:pPr>
              <a:lnSpc>
                <a:spcPct val="120000"/>
              </a:lnSpc>
            </a:pP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en-US" altLang="zh-CN" sz="2400" dirty="0"/>
              <a:t>“</a:t>
            </a:r>
            <a:r>
              <a:rPr lang="en-US" altLang="zh-CN" sz="2400" b="1" dirty="0">
                <a:solidFill>
                  <a:srgbClr val="FF0000"/>
                </a:solidFill>
              </a:rPr>
              <a:t>The next revolution in AI will not be supervised, nor purely reinforced</a:t>
            </a:r>
            <a:r>
              <a:rPr lang="en-US" altLang="zh-CN" sz="2400" dirty="0"/>
              <a:t>.”</a:t>
            </a:r>
            <a:endParaRPr lang="zh-CN" altLang="en-US" sz="2400" dirty="0"/>
          </a:p>
          <a:p>
            <a:pPr>
              <a:lnSpc>
                <a:spcPct val="120000"/>
              </a:lnSpc>
            </a:pPr>
            <a:endParaRPr lang="zh-CN" altLang="en-US" dirty="0"/>
          </a:p>
        </p:txBody>
      </p:sp>
      <p:pic>
        <p:nvPicPr>
          <p:cNvPr id="313346" name="Picture 2" descr="查看源图像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52907" y="4795520"/>
            <a:ext cx="1675364" cy="190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9596" y="183895"/>
            <a:ext cx="7461817" cy="548367"/>
          </a:xfrm>
        </p:spPr>
        <p:txBody>
          <a:bodyPr/>
          <a:lstStyle/>
          <a:p>
            <a:r>
              <a:rPr lang="zh-CN" altLang="en-US" sz="2800" dirty="0"/>
              <a:t>统计机器学习的框架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80134" y="1058314"/>
            <a:ext cx="8064349" cy="523727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输入</a:t>
            </a:r>
            <a:r>
              <a:rPr lang="en-US" altLang="zh-CN" sz="2800" dirty="0"/>
              <a:t>: </a:t>
            </a:r>
            <a:r>
              <a:rPr lang="en-US" altLang="zh-CN" sz="2800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800" dirty="0"/>
              <a:t> </a:t>
            </a:r>
            <a:r>
              <a:rPr lang="en-US" altLang="zh-CN" sz="2800" dirty="0" err="1"/>
              <a:t>i.i.d</a:t>
            </a:r>
            <a:r>
              <a:rPr lang="en-US" altLang="zh-CN" sz="2800" dirty="0"/>
              <a:t> </a:t>
            </a:r>
            <a:r>
              <a:rPr lang="zh-CN" altLang="en-US" sz="2800" dirty="0"/>
              <a:t>训练样本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目标函数 </a:t>
            </a:r>
            <a:r>
              <a:rPr lang="en-US" altLang="zh-CN" sz="2800" dirty="0"/>
              <a:t>: </a:t>
            </a:r>
          </a:p>
          <a:p>
            <a:pPr>
              <a:lnSpc>
                <a:spcPct val="150000"/>
              </a:lnSpc>
            </a:pPr>
            <a:r>
              <a:rPr lang="zh-CN" altLang="en-US" sz="2800" dirty="0"/>
              <a:t>损失函数 </a:t>
            </a:r>
            <a:r>
              <a:rPr lang="en-US" altLang="zh-CN" sz="2800" dirty="0"/>
              <a:t>:</a:t>
            </a:r>
          </a:p>
          <a:p>
            <a:pPr>
              <a:lnSpc>
                <a:spcPct val="150000"/>
              </a:lnSpc>
            </a:pPr>
            <a:r>
              <a:rPr lang="zh-CN" altLang="en-US" sz="2800" dirty="0"/>
              <a:t>期望风险 </a:t>
            </a:r>
            <a:r>
              <a:rPr lang="en-US" altLang="zh-CN" sz="2800" dirty="0"/>
              <a:t>:   </a:t>
            </a:r>
            <a:endParaRPr lang="zh-CN" altLang="en-US" sz="2800" dirty="0"/>
          </a:p>
        </p:txBody>
      </p:sp>
      <p:graphicFrame>
        <p:nvGraphicFramePr>
          <p:cNvPr id="205827" name="Object 3"/>
          <p:cNvGraphicFramePr>
            <a:graphicFrameLocks noChangeAspect="1"/>
          </p:cNvGraphicFramePr>
          <p:nvPr/>
        </p:nvGraphicFramePr>
        <p:xfrm>
          <a:off x="2583881" y="1838231"/>
          <a:ext cx="621232" cy="471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Equation" r:id="rId2" imgW="6400800" imgH="4876800" progId="Equation.DSMT4">
                  <p:embed/>
                </p:oleObj>
              </mc:Choice>
              <mc:Fallback>
                <p:oleObj name="Equation" r:id="rId2" imgW="6400800" imgH="48768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3881" y="1838231"/>
                        <a:ext cx="621232" cy="47136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8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63055" y="2493469"/>
            <a:ext cx="1145374" cy="407987"/>
          </a:xfrm>
          <a:prstGeom prst="rect">
            <a:avLst/>
          </a:prstGeom>
          <a:noFill/>
        </p:spPr>
      </p:pic>
      <p:pic>
        <p:nvPicPr>
          <p:cNvPr id="2058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70273" y="3069433"/>
            <a:ext cx="2186567" cy="590961"/>
          </a:xfrm>
          <a:prstGeom prst="rect">
            <a:avLst/>
          </a:prstGeom>
          <a:noFill/>
        </p:spPr>
      </p:pic>
      <p:cxnSp>
        <p:nvCxnSpPr>
          <p:cNvPr id="8" name="直接箭头连接符 7"/>
          <p:cNvCxnSpPr/>
          <p:nvPr/>
        </p:nvCxnSpPr>
        <p:spPr>
          <a:xfrm rot="5400000">
            <a:off x="5899284" y="1913181"/>
            <a:ext cx="670738" cy="124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453485" y="2362178"/>
            <a:ext cx="2712028" cy="1122219"/>
          </a:xfrm>
          <a:prstGeom prst="rect">
            <a:avLst/>
          </a:prstGeom>
          <a:gradFill>
            <a:gsLst>
              <a:gs pos="100000">
                <a:srgbClr val="FFFF00"/>
              </a:gs>
              <a:gs pos="10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257175" indent="-257175">
              <a:buAutoNum type="arabicParenBoth"/>
            </a:pPr>
            <a:r>
              <a:rPr lang="zh-CN" altLang="en-US" sz="1800" b="1" dirty="0">
                <a:solidFill>
                  <a:srgbClr val="FF0000"/>
                </a:solidFill>
              </a:rPr>
              <a:t>回归</a:t>
            </a:r>
            <a:r>
              <a:rPr lang="en-US" altLang="zh-CN" sz="1800" b="1" dirty="0">
                <a:solidFill>
                  <a:srgbClr val="FF0000"/>
                </a:solidFill>
              </a:rPr>
              <a:t>: Y </a:t>
            </a:r>
            <a:r>
              <a:rPr lang="zh-CN" altLang="en-US" sz="1800" b="1" dirty="0">
                <a:solidFill>
                  <a:srgbClr val="FF0000"/>
                </a:solidFill>
              </a:rPr>
              <a:t>是连续的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marL="257175" indent="-257175">
              <a:buAutoNum type="arabicParenBoth"/>
            </a:pPr>
            <a:r>
              <a:rPr lang="zh-CN" altLang="en-US" sz="1800" b="1" dirty="0">
                <a:solidFill>
                  <a:srgbClr val="FF0000"/>
                </a:solidFill>
              </a:rPr>
              <a:t>分类</a:t>
            </a:r>
            <a:r>
              <a:rPr lang="en-US" altLang="zh-CN" sz="1800" b="1" dirty="0">
                <a:solidFill>
                  <a:srgbClr val="FF0000"/>
                </a:solidFill>
              </a:rPr>
              <a:t>: Y </a:t>
            </a:r>
            <a:r>
              <a:rPr lang="zh-CN" altLang="en-US" sz="1800" b="1" dirty="0">
                <a:solidFill>
                  <a:srgbClr val="FF0000"/>
                </a:solidFill>
              </a:rPr>
              <a:t>是类别 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marL="257175" indent="-257175">
              <a:buAutoNum type="arabicParenBoth"/>
            </a:pPr>
            <a:r>
              <a:rPr lang="zh-CN" altLang="en-US" sz="1800" b="1" dirty="0">
                <a:solidFill>
                  <a:srgbClr val="FF0000"/>
                </a:solidFill>
              </a:rPr>
              <a:t>排序</a:t>
            </a:r>
            <a:r>
              <a:rPr lang="en-US" altLang="zh-CN" sz="1800" b="1" dirty="0">
                <a:solidFill>
                  <a:srgbClr val="FF0000"/>
                </a:solidFill>
              </a:rPr>
              <a:t>: Y </a:t>
            </a:r>
            <a:r>
              <a:rPr lang="zh-CN" altLang="en-US" sz="1800" b="1" dirty="0">
                <a:solidFill>
                  <a:srgbClr val="FF0000"/>
                </a:solidFill>
              </a:rPr>
              <a:t>是序数</a:t>
            </a:r>
            <a:endParaRPr lang="en-US" altLang="zh-CN" sz="1800" b="1" dirty="0">
              <a:solidFill>
                <a:srgbClr val="FF00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75247" y="4081908"/>
            <a:ext cx="4738295" cy="2382415"/>
          </a:xfrm>
          <a:prstGeom prst="rect">
            <a:avLst/>
          </a:prstGeom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7" cstate="print"/>
          <a:srcRect l="65719" t="1111"/>
          <a:stretch>
            <a:fillRect/>
          </a:stretch>
        </p:blipFill>
        <p:spPr bwMode="auto">
          <a:xfrm>
            <a:off x="3300786" y="1837338"/>
            <a:ext cx="507643" cy="447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4361624" y="1197205"/>
          <a:ext cx="3924535" cy="583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Equation" r:id="rId8" imgW="1180800" imgH="164880" progId="Equation.DSMT4">
                  <p:embed/>
                </p:oleObj>
              </mc:Choice>
              <mc:Fallback>
                <p:oleObj name="Equation" r:id="rId8" imgW="1180800" imgH="16488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1624" y="1197205"/>
                        <a:ext cx="3924535" cy="58301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统计机器学习的框架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80134" y="1058314"/>
            <a:ext cx="8064349" cy="523727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输入</a:t>
            </a:r>
            <a:r>
              <a:rPr lang="en-US" altLang="zh-CN" sz="2800" dirty="0"/>
              <a:t>: </a:t>
            </a:r>
            <a:r>
              <a:rPr lang="en-US" altLang="zh-CN" sz="2800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800" dirty="0"/>
              <a:t> </a:t>
            </a:r>
            <a:r>
              <a:rPr lang="en-US" altLang="zh-CN" sz="2800" dirty="0" err="1"/>
              <a:t>i.i.d</a:t>
            </a:r>
            <a:r>
              <a:rPr lang="en-US" altLang="zh-CN" sz="2800" dirty="0"/>
              <a:t> </a:t>
            </a:r>
            <a:r>
              <a:rPr lang="zh-CN" altLang="en-US" sz="2800" dirty="0"/>
              <a:t>训练样本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目标函数</a:t>
            </a:r>
            <a:r>
              <a:rPr lang="en-US" altLang="zh-CN" sz="2800" dirty="0"/>
              <a:t>: </a:t>
            </a:r>
          </a:p>
          <a:p>
            <a:pPr>
              <a:lnSpc>
                <a:spcPct val="150000"/>
              </a:lnSpc>
            </a:pPr>
            <a:r>
              <a:rPr lang="zh-CN" altLang="en-US" sz="2800" dirty="0"/>
              <a:t>损失函数</a:t>
            </a:r>
            <a:r>
              <a:rPr lang="en-US" altLang="zh-CN" sz="2800" dirty="0"/>
              <a:t>:</a:t>
            </a:r>
          </a:p>
          <a:p>
            <a:pPr>
              <a:lnSpc>
                <a:spcPct val="150000"/>
              </a:lnSpc>
            </a:pPr>
            <a:r>
              <a:rPr lang="zh-CN" altLang="en-US" sz="2800" dirty="0"/>
              <a:t>期望风险</a:t>
            </a:r>
            <a:r>
              <a:rPr lang="en-US" altLang="zh-CN" sz="2800" dirty="0"/>
              <a:t>:   </a:t>
            </a:r>
            <a:endParaRPr lang="zh-CN" altLang="en-US" sz="2800" dirty="0"/>
          </a:p>
        </p:txBody>
      </p:sp>
      <p:graphicFrame>
        <p:nvGraphicFramePr>
          <p:cNvPr id="20582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8496995"/>
              </p:ext>
            </p:extLst>
          </p:nvPr>
        </p:nvGraphicFramePr>
        <p:xfrm>
          <a:off x="2843185" y="1897297"/>
          <a:ext cx="402431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Equation" r:id="rId2" imgW="6400800" imgH="4876800" progId="Equation.DSMT4">
                  <p:embed/>
                </p:oleObj>
              </mc:Choice>
              <mc:Fallback>
                <p:oleObj name="Equation" r:id="rId2" imgW="6400800" imgH="48768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185" y="1897297"/>
                        <a:ext cx="402431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68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56239" y="2460719"/>
            <a:ext cx="2305954" cy="458787"/>
          </a:xfrm>
          <a:prstGeom prst="rect">
            <a:avLst/>
          </a:prstGeom>
          <a:noFill/>
        </p:spPr>
      </p:pic>
      <p:pic>
        <p:nvPicPr>
          <p:cNvPr id="2068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48576" y="3118516"/>
            <a:ext cx="2247629" cy="560388"/>
          </a:xfrm>
          <a:prstGeom prst="rect">
            <a:avLst/>
          </a:prstGeom>
          <a:noFill/>
        </p:spPr>
      </p:pic>
      <p:cxnSp>
        <p:nvCxnSpPr>
          <p:cNvPr id="11" name="直接箭头连接符 10"/>
          <p:cNvCxnSpPr>
            <a:cxnSpLocks/>
          </p:cNvCxnSpPr>
          <p:nvPr/>
        </p:nvCxnSpPr>
        <p:spPr>
          <a:xfrm>
            <a:off x="3035431" y="2224726"/>
            <a:ext cx="2211738" cy="305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280661" y="2442658"/>
            <a:ext cx="3307427" cy="768133"/>
          </a:xfrm>
          <a:prstGeom prst="rect">
            <a:avLst/>
          </a:prstGeom>
          <a:gradFill>
            <a:gsLst>
              <a:gs pos="100000">
                <a:srgbClr val="FFFF00"/>
              </a:gs>
              <a:gs pos="10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257175" indent="-257175">
              <a:buAutoNum type="arabicParenBoth"/>
            </a:pPr>
            <a:r>
              <a:rPr lang="zh-CN" altLang="en-US" sz="2000" b="1" dirty="0">
                <a:solidFill>
                  <a:srgbClr val="FF0000"/>
                </a:solidFill>
              </a:rPr>
              <a:t>线性回归</a:t>
            </a:r>
            <a:r>
              <a:rPr lang="en-US" altLang="zh-CN" sz="2000" b="1" dirty="0">
                <a:solidFill>
                  <a:srgbClr val="FF0000"/>
                </a:solidFill>
              </a:rPr>
              <a:t>: </a:t>
            </a:r>
            <a:r>
              <a:rPr lang="en-US" altLang="zh-CN" sz="2000" b="1" i="1" dirty="0">
                <a:solidFill>
                  <a:srgbClr val="FF0000"/>
                </a:solidFill>
              </a:rPr>
              <a:t>f</a:t>
            </a:r>
            <a:r>
              <a:rPr lang="en-US" altLang="zh-CN" sz="2000" b="1" dirty="0">
                <a:solidFill>
                  <a:srgbClr val="FF0000"/>
                </a:solidFill>
              </a:rPr>
              <a:t> </a:t>
            </a:r>
            <a:r>
              <a:rPr lang="zh-CN" altLang="en-US" sz="2000" b="1" dirty="0">
                <a:solidFill>
                  <a:srgbClr val="FF0000"/>
                </a:solidFill>
              </a:rPr>
              <a:t>是线性的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marL="257175" indent="-257175">
              <a:buAutoNum type="arabicParenBoth"/>
            </a:pPr>
            <a:r>
              <a:rPr lang="zh-CN" altLang="en-US" sz="2000" b="1" dirty="0">
                <a:solidFill>
                  <a:srgbClr val="FF0000"/>
                </a:solidFill>
              </a:rPr>
              <a:t>广义线性</a:t>
            </a:r>
            <a:r>
              <a:rPr lang="en-US" altLang="zh-CN" sz="2000" b="1" dirty="0">
                <a:solidFill>
                  <a:srgbClr val="FF0000"/>
                </a:solidFill>
              </a:rPr>
              <a:t>: </a:t>
            </a:r>
            <a:r>
              <a:rPr lang="en-US" altLang="zh-CN" sz="2000" b="1" i="1" dirty="0">
                <a:solidFill>
                  <a:srgbClr val="FF0000"/>
                </a:solidFill>
              </a:rPr>
              <a:t>f</a:t>
            </a:r>
            <a:r>
              <a:rPr lang="en-US" altLang="zh-CN" sz="2000" b="1" dirty="0">
                <a:solidFill>
                  <a:srgbClr val="FF0000"/>
                </a:solidFill>
              </a:rPr>
              <a:t> </a:t>
            </a:r>
            <a:r>
              <a:rPr lang="zh-CN" altLang="en-US" sz="2000" b="1" dirty="0">
                <a:solidFill>
                  <a:srgbClr val="FF0000"/>
                </a:solidFill>
              </a:rPr>
              <a:t>是非线性的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1852" y="3853910"/>
            <a:ext cx="4235919" cy="266001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4723447" y="5095020"/>
            <a:ext cx="3515580" cy="68480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2000" dirty="0">
                <a:solidFill>
                  <a:srgbClr val="004DB3"/>
                </a:solidFill>
                <a:latin typeface="CMSS10"/>
              </a:rPr>
              <a:t>二手汽车的价格</a:t>
            </a:r>
            <a:r>
              <a:rPr lang="en-US" altLang="zh-CN" sz="2000" dirty="0">
                <a:solidFill>
                  <a:srgbClr val="004DB3"/>
                </a:solidFill>
                <a:latin typeface="CMSS10"/>
              </a:rPr>
              <a:t> </a:t>
            </a:r>
            <a:r>
              <a:rPr lang="en-US" altLang="zh-CN" sz="2000" i="1" dirty="0">
                <a:solidFill>
                  <a:srgbClr val="004DB3"/>
                </a:solidFill>
                <a:latin typeface="Times New Roman" pitchFamily="18" charset="0"/>
                <a:cs typeface="Times New Roman" pitchFamily="18" charset="0"/>
              </a:rPr>
              <a:t>y </a:t>
            </a:r>
            <a:r>
              <a:rPr lang="en-US" altLang="zh-CN" sz="2000" dirty="0">
                <a:solidFill>
                  <a:srgbClr val="004DB3"/>
                </a:solidFill>
                <a:latin typeface="CMR10"/>
              </a:rPr>
              <a:t>= </a:t>
            </a:r>
            <a:r>
              <a:rPr lang="en-US" altLang="zh-CN" sz="2000" i="1" dirty="0">
                <a:solidFill>
                  <a:srgbClr val="004DB3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2000" dirty="0">
                <a:solidFill>
                  <a:srgbClr val="004DB3"/>
                </a:solidFill>
                <a:latin typeface="CMR10"/>
              </a:rPr>
              <a:t>(</a:t>
            </a:r>
            <a:r>
              <a:rPr lang="en-US" altLang="zh-CN" sz="2000" i="1" dirty="0">
                <a:solidFill>
                  <a:srgbClr val="004DB3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000" dirty="0">
                <a:solidFill>
                  <a:srgbClr val="004DB3"/>
                </a:solidFill>
                <a:latin typeface="CMR10"/>
              </a:rPr>
              <a:t>)</a:t>
            </a:r>
            <a:r>
              <a:rPr lang="en-US" altLang="zh-CN" sz="2000" dirty="0">
                <a:solidFill>
                  <a:srgbClr val="004DB3"/>
                </a:solidFill>
                <a:latin typeface="CMSS10"/>
              </a:rPr>
              <a:t>+</a:t>
            </a:r>
            <a:r>
              <a:rPr lang="zh-CN" altLang="en-US" sz="2000" dirty="0">
                <a:solidFill>
                  <a:srgbClr val="004DB3"/>
                </a:solidFill>
                <a:latin typeface="CMSS10"/>
              </a:rPr>
              <a:t>噪声 </a:t>
            </a:r>
            <a:r>
              <a:rPr lang="en-US" altLang="zh-CN" sz="2000" dirty="0">
                <a:solidFill>
                  <a:srgbClr val="004DB3"/>
                </a:solidFill>
                <a:latin typeface="CMSS10"/>
              </a:rPr>
              <a:t> </a:t>
            </a:r>
            <a:r>
              <a:rPr lang="zh-CN" altLang="en-US" sz="2000" dirty="0">
                <a:solidFill>
                  <a:srgbClr val="004DB3"/>
                </a:solidFill>
                <a:latin typeface="CMSS10"/>
              </a:rPr>
              <a:t>是车龄</a:t>
            </a:r>
            <a:r>
              <a:rPr lang="en-US" altLang="zh-CN" sz="2000" i="1" dirty="0">
                <a:solidFill>
                  <a:srgbClr val="004DB3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zh-CN" altLang="en-US" sz="2000" dirty="0">
                <a:solidFill>
                  <a:srgbClr val="004DB3"/>
                </a:solidFill>
                <a:latin typeface="CMSS10"/>
              </a:rPr>
              <a:t>的函数 </a:t>
            </a:r>
            <a:endParaRPr lang="zh-CN" altLang="en-US" sz="2000" dirty="0"/>
          </a:p>
        </p:txBody>
      </p:sp>
      <p:pic>
        <p:nvPicPr>
          <p:cNvPr id="206854" name="Picture 6"/>
          <p:cNvPicPr>
            <a:picLocks noChangeAspect="1" noChangeArrowheads="1"/>
          </p:cNvPicPr>
          <p:nvPr/>
        </p:nvPicPr>
        <p:blipFill>
          <a:blip r:embed="rId7" cstate="print"/>
          <a:srcRect l="65719" t="1111"/>
          <a:stretch>
            <a:fillRect/>
          </a:stretch>
        </p:blipFill>
        <p:spPr bwMode="auto">
          <a:xfrm>
            <a:off x="3305081" y="1894038"/>
            <a:ext cx="232649" cy="339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4100" name="Object 4"/>
          <p:cNvGraphicFramePr>
            <a:graphicFrameLocks noChangeAspect="1"/>
          </p:cNvGraphicFramePr>
          <p:nvPr/>
        </p:nvGraphicFramePr>
        <p:xfrm>
          <a:off x="4253846" y="1180410"/>
          <a:ext cx="3344159" cy="562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Equation" r:id="rId8" imgW="1180800" imgH="164880" progId="Equation.DSMT4">
                  <p:embed/>
                </p:oleObj>
              </mc:Choice>
              <mc:Fallback>
                <p:oleObj name="Equation" r:id="rId8" imgW="1180800" imgH="16488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3846" y="1180410"/>
                        <a:ext cx="3344159" cy="5626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回归问题的最优函数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27953" y="1018558"/>
            <a:ext cx="8254570" cy="5237271"/>
          </a:xfrm>
        </p:spPr>
        <p:txBody>
          <a:bodyPr/>
          <a:lstStyle/>
          <a:p>
            <a:r>
              <a:rPr lang="zh-CN" altLang="en-US" sz="2400" dirty="0">
                <a:solidFill>
                  <a:srgbClr val="FF0000"/>
                </a:solidFill>
              </a:rPr>
              <a:t>最小化期望损失</a:t>
            </a:r>
            <a:endParaRPr lang="en-US" altLang="zh-CN" sz="2400" dirty="0">
              <a:solidFill>
                <a:srgbClr val="FF0000"/>
              </a:solidFill>
            </a:endParaRPr>
          </a:p>
          <a:p>
            <a:endParaRPr lang="en-US" altLang="zh-CN" sz="2400" dirty="0">
              <a:solidFill>
                <a:srgbClr val="FF0000"/>
              </a:solidFill>
            </a:endParaRPr>
          </a:p>
          <a:p>
            <a:endParaRPr lang="en-US" altLang="zh-CN" sz="2400" dirty="0"/>
          </a:p>
          <a:p>
            <a:endParaRPr lang="en-US" altLang="zh-CN" sz="2400" dirty="0"/>
          </a:p>
          <a:p>
            <a:pPr>
              <a:lnSpc>
                <a:spcPct val="114000"/>
              </a:lnSpc>
            </a:pPr>
            <a:endParaRPr lang="en-US" altLang="zh-CN" sz="2400" dirty="0"/>
          </a:p>
          <a:p>
            <a:pPr>
              <a:lnSpc>
                <a:spcPct val="114000"/>
              </a:lnSpc>
            </a:pPr>
            <a:endParaRPr lang="en-US" altLang="zh-CN" sz="2400" dirty="0"/>
          </a:p>
          <a:p>
            <a:pPr>
              <a:lnSpc>
                <a:spcPct val="114000"/>
              </a:lnSpc>
            </a:pPr>
            <a:endParaRPr lang="en-US" altLang="zh-CN" sz="2400" dirty="0"/>
          </a:p>
          <a:p>
            <a:pPr>
              <a:lnSpc>
                <a:spcPct val="114000"/>
              </a:lnSpc>
            </a:pPr>
            <a:r>
              <a:rPr lang="zh-CN" altLang="en-US" sz="2400" dirty="0"/>
              <a:t>其中</a:t>
            </a:r>
            <a:endParaRPr lang="en-US" altLang="zh-CN" sz="2400" dirty="0"/>
          </a:p>
          <a:p>
            <a:pPr>
              <a:lnSpc>
                <a:spcPct val="114000"/>
              </a:lnSpc>
            </a:pPr>
            <a:r>
              <a:rPr lang="zh-CN" altLang="en-US" sz="2400" dirty="0"/>
              <a:t>关于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sz="2400" dirty="0"/>
              <a:t>求导并令其为</a:t>
            </a:r>
            <a:r>
              <a:rPr lang="en-US" altLang="zh-CN" sz="2400" dirty="0"/>
              <a:t>0</a:t>
            </a:r>
            <a:r>
              <a:rPr lang="zh-CN" altLang="en-US" sz="2400" dirty="0"/>
              <a:t>，可以得到上述问题的解</a:t>
            </a:r>
            <a:endParaRPr lang="en-US" altLang="zh-CN" sz="2400" dirty="0"/>
          </a:p>
          <a:p>
            <a:pPr>
              <a:lnSpc>
                <a:spcPct val="114000"/>
              </a:lnSpc>
            </a:pPr>
            <a:endParaRPr lang="en-US" altLang="zh-CN" sz="2400" dirty="0"/>
          </a:p>
          <a:p>
            <a:pPr>
              <a:lnSpc>
                <a:spcPct val="114000"/>
              </a:lnSpc>
            </a:pPr>
            <a:endParaRPr lang="zh-CN" altLang="en-US" sz="2400" dirty="0"/>
          </a:p>
          <a:p>
            <a:pPr>
              <a:lnSpc>
                <a:spcPct val="114000"/>
              </a:lnSpc>
            </a:pPr>
            <a:r>
              <a:rPr lang="zh-CN" altLang="en-US" sz="2400" dirty="0"/>
              <a:t>最小化均方误差（</a:t>
            </a:r>
            <a:r>
              <a:rPr lang="en-US" altLang="zh-CN" sz="2400" dirty="0"/>
              <a:t>MSE</a:t>
            </a:r>
            <a:r>
              <a:rPr lang="zh-CN" altLang="en-US" sz="2400" dirty="0"/>
              <a:t>）的回归函数是由有条件分布</a:t>
            </a:r>
            <a:r>
              <a:rPr lang="en-US" altLang="zh-CN" sz="24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p(</a:t>
            </a:r>
            <a:r>
              <a:rPr lang="en-US" altLang="zh-CN" sz="2400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y|x</a:t>
            </a:r>
            <a:r>
              <a:rPr lang="en-US" altLang="zh-CN" sz="24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sz="2400" dirty="0"/>
              <a:t>的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zh-CN" altLang="en-US" sz="2400" dirty="0"/>
              <a:t>的均值给出。</a:t>
            </a:r>
          </a:p>
          <a:p>
            <a:pPr>
              <a:lnSpc>
                <a:spcPct val="114000"/>
              </a:lnSpc>
            </a:pPr>
            <a:endParaRPr lang="zh-CN" altLang="en-US" dirty="0"/>
          </a:p>
          <a:p>
            <a:pPr>
              <a:buNone/>
            </a:pPr>
            <a:endParaRPr lang="zh-CN" altLang="en-US" dirty="0"/>
          </a:p>
        </p:txBody>
      </p:sp>
      <p:pic>
        <p:nvPicPr>
          <p:cNvPr id="2078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3023" y="3591613"/>
            <a:ext cx="4626120" cy="394081"/>
          </a:xfrm>
          <a:prstGeom prst="rect">
            <a:avLst/>
          </a:prstGeom>
          <a:noFill/>
        </p:spPr>
      </p:pic>
      <p:pic>
        <p:nvPicPr>
          <p:cNvPr id="2078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9112" y="4549842"/>
            <a:ext cx="3494361" cy="560388"/>
          </a:xfrm>
          <a:prstGeom prst="rect">
            <a:avLst/>
          </a:prstGeom>
          <a:noFill/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39664" y="846148"/>
            <a:ext cx="2804337" cy="2283551"/>
          </a:xfrm>
          <a:prstGeom prst="rect">
            <a:avLst/>
          </a:prstGeom>
        </p:spPr>
      </p:pic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641547" y="1312290"/>
          <a:ext cx="5645150" cy="230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93" name="Equation" r:id="rId5" imgW="1892160" imgH="838080" progId="Equation.DSMT4">
                  <p:embed/>
                </p:oleObj>
              </mc:Choice>
              <mc:Fallback>
                <p:oleObj name="Equation" r:id="rId5" imgW="1892160" imgH="83808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547" y="1312290"/>
                        <a:ext cx="5645150" cy="2301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AlphaGo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1340" y="914185"/>
            <a:ext cx="8371002" cy="518495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31976" y="6432109"/>
            <a:ext cx="9012024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1600" dirty="0">
                <a:solidFill>
                  <a:srgbClr val="6795B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4"/>
              </a:rPr>
              <a:t>《Nature》2016</a:t>
            </a:r>
            <a:r>
              <a:rPr lang="zh-CN" altLang="en-US" sz="1600" dirty="0">
                <a:solidFill>
                  <a:srgbClr val="6795B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4"/>
              </a:rPr>
              <a:t>：</a:t>
            </a:r>
            <a:r>
              <a:rPr lang="en-US" altLang="zh-CN" sz="1600" dirty="0">
                <a:solidFill>
                  <a:srgbClr val="6795B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4"/>
              </a:rPr>
              <a:t>Mastering the game of Go with deep neural networks and tree search</a:t>
            </a:r>
            <a:r>
              <a:rPr lang="en-US" altLang="zh-CN" sz="16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3637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分类问题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80134" y="909230"/>
            <a:ext cx="8064349" cy="523727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输入</a:t>
            </a:r>
            <a:r>
              <a:rPr lang="en-US" altLang="zh-CN" sz="2400" dirty="0"/>
              <a:t>: 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400" dirty="0"/>
              <a:t> </a:t>
            </a:r>
            <a:r>
              <a:rPr lang="en-US" altLang="zh-CN" sz="2400" dirty="0" err="1"/>
              <a:t>i.i.d</a:t>
            </a:r>
            <a:r>
              <a:rPr lang="en-US" altLang="zh-CN" sz="2400" dirty="0"/>
              <a:t> </a:t>
            </a:r>
            <a:r>
              <a:rPr lang="zh-CN" altLang="en-US" sz="2400" dirty="0"/>
              <a:t>训练样本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目标函数 </a:t>
            </a:r>
            <a:r>
              <a:rPr lang="en-US" altLang="zh-CN" sz="2400" dirty="0"/>
              <a:t>: 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损失函数 </a:t>
            </a:r>
            <a:r>
              <a:rPr lang="en-US" altLang="zh-CN" sz="2400" dirty="0"/>
              <a:t>: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期望风险（损失）</a:t>
            </a:r>
            <a:r>
              <a:rPr lang="en-US" altLang="zh-CN" sz="2400" dirty="0"/>
              <a:t>:   </a:t>
            </a:r>
            <a:endParaRPr lang="zh-CN" altLang="en-US" sz="2400" dirty="0"/>
          </a:p>
        </p:txBody>
      </p:sp>
      <p:pic>
        <p:nvPicPr>
          <p:cNvPr id="208898" name="Picture 2"/>
          <p:cNvPicPr>
            <a:picLocks noChangeAspect="1" noChangeArrowheads="1"/>
          </p:cNvPicPr>
          <p:nvPr/>
        </p:nvPicPr>
        <p:blipFill>
          <a:blip r:embed="rId2" cstate="print"/>
          <a:srcRect r="39762"/>
          <a:stretch>
            <a:fillRect/>
          </a:stretch>
        </p:blipFill>
        <p:spPr bwMode="auto">
          <a:xfrm>
            <a:off x="3742441" y="1016159"/>
            <a:ext cx="1649691" cy="458787"/>
          </a:xfrm>
          <a:prstGeom prst="rect">
            <a:avLst/>
          </a:prstGeom>
          <a:noFill/>
        </p:spPr>
      </p:pic>
      <p:graphicFrame>
        <p:nvGraphicFramePr>
          <p:cNvPr id="205827" name="Object 3"/>
          <p:cNvGraphicFramePr>
            <a:graphicFrameLocks noChangeAspect="1"/>
          </p:cNvGraphicFramePr>
          <p:nvPr/>
        </p:nvGraphicFramePr>
        <p:xfrm>
          <a:off x="2227298" y="1589021"/>
          <a:ext cx="402431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Equation" r:id="rId3" imgW="6400800" imgH="4876800" progId="Equation.DSMT4">
                  <p:embed/>
                </p:oleObj>
              </mc:Choice>
              <mc:Fallback>
                <p:oleObj name="Equation" r:id="rId3" imgW="6400800" imgH="48768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7298" y="1589021"/>
                        <a:ext cx="402431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890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96279" y="2086707"/>
            <a:ext cx="2149477" cy="511175"/>
          </a:xfrm>
          <a:prstGeom prst="rect">
            <a:avLst/>
          </a:prstGeom>
          <a:noFill/>
        </p:spPr>
      </p:pic>
      <p:pic>
        <p:nvPicPr>
          <p:cNvPr id="20890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90475" y="2628868"/>
            <a:ext cx="3368543" cy="560388"/>
          </a:xfrm>
          <a:prstGeom prst="rect">
            <a:avLst/>
          </a:prstGeom>
          <a:noFill/>
        </p:spPr>
      </p:pic>
      <p:grpSp>
        <p:nvGrpSpPr>
          <p:cNvPr id="11" name="组合 10"/>
          <p:cNvGrpSpPr/>
          <p:nvPr/>
        </p:nvGrpSpPr>
        <p:grpSpPr>
          <a:xfrm>
            <a:off x="367646" y="3529647"/>
            <a:ext cx="3863868" cy="2899434"/>
            <a:chOff x="8165424" y="3165129"/>
            <a:chExt cx="4026576" cy="3459510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65424" y="3165129"/>
              <a:ext cx="4026576" cy="3459510"/>
            </a:xfrm>
            <a:prstGeom prst="rect">
              <a:avLst/>
            </a:prstGeom>
          </p:spPr>
        </p:pic>
        <p:sp>
          <p:nvSpPr>
            <p:cNvPr id="13" name="文本框 5"/>
            <p:cNvSpPr txBox="1"/>
            <p:nvPr/>
          </p:nvSpPr>
          <p:spPr>
            <a:xfrm>
              <a:off x="10912974" y="6255306"/>
              <a:ext cx="991058" cy="31990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Income</a:t>
              </a:r>
              <a:endParaRPr lang="zh-CN" altLang="en-US" dirty="0"/>
            </a:p>
          </p:txBody>
        </p:sp>
        <p:sp>
          <p:nvSpPr>
            <p:cNvPr id="14" name="文本框 7"/>
            <p:cNvSpPr txBox="1"/>
            <p:nvPr/>
          </p:nvSpPr>
          <p:spPr>
            <a:xfrm rot="16200000">
              <a:off x="8055509" y="3495977"/>
              <a:ext cx="752042" cy="4207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Savings</a:t>
              </a:r>
              <a:endParaRPr lang="zh-CN" altLang="en-US" dirty="0"/>
            </a:p>
          </p:txBody>
        </p:sp>
      </p:grpSp>
      <p:sp>
        <p:nvSpPr>
          <p:cNvPr id="15" name="矩形 14"/>
          <p:cNvSpPr/>
          <p:nvPr/>
        </p:nvSpPr>
        <p:spPr>
          <a:xfrm>
            <a:off x="4564026" y="3883132"/>
            <a:ext cx="3195084" cy="160813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2000" dirty="0">
                <a:solidFill>
                  <a:srgbClr val="004DB3"/>
                </a:solidFill>
                <a:latin typeface="CMSS10"/>
              </a:rPr>
              <a:t>例子</a:t>
            </a:r>
            <a:r>
              <a:rPr lang="en-US" altLang="zh-CN" sz="2000" dirty="0">
                <a:solidFill>
                  <a:srgbClr val="004DB3"/>
                </a:solidFill>
                <a:latin typeface="CMSS10"/>
              </a:rPr>
              <a:t>:</a:t>
            </a:r>
          </a:p>
          <a:p>
            <a:r>
              <a:rPr lang="zh-CN" altLang="en-US" sz="2000" dirty="0">
                <a:latin typeface="CMSS10"/>
              </a:rPr>
              <a:t>对信用打分</a:t>
            </a:r>
            <a:endParaRPr lang="en-US" altLang="zh-CN" sz="2000" dirty="0">
              <a:latin typeface="CMSS10"/>
            </a:endParaRPr>
          </a:p>
          <a:p>
            <a:endParaRPr lang="en-US" altLang="zh-CN" sz="2000" dirty="0">
              <a:latin typeface="CMSS10"/>
            </a:endParaRPr>
          </a:p>
          <a:p>
            <a:r>
              <a:rPr lang="zh-CN" altLang="en-US" sz="2000" dirty="0">
                <a:latin typeface="CMSS10"/>
              </a:rPr>
              <a:t>利用</a:t>
            </a:r>
            <a:r>
              <a:rPr lang="zh-CN" altLang="en-US" sz="2000" dirty="0">
                <a:solidFill>
                  <a:srgbClr val="0000FF"/>
                </a:solidFill>
                <a:latin typeface="CMSS10"/>
              </a:rPr>
              <a:t>收入</a:t>
            </a:r>
            <a:r>
              <a:rPr lang="zh-CN" altLang="en-US" sz="2000" dirty="0">
                <a:latin typeface="CMSS10"/>
              </a:rPr>
              <a:t>及</a:t>
            </a:r>
            <a:r>
              <a:rPr lang="zh-CN" altLang="en-US" sz="2000" dirty="0">
                <a:solidFill>
                  <a:srgbClr val="0000FF"/>
                </a:solidFill>
                <a:latin typeface="CMSS10"/>
              </a:rPr>
              <a:t>存款</a:t>
            </a:r>
            <a:r>
              <a:rPr lang="zh-CN" altLang="en-US" sz="2000" dirty="0">
                <a:latin typeface="CMSS10"/>
              </a:rPr>
              <a:t>信息区分</a:t>
            </a:r>
            <a:r>
              <a:rPr lang="zh-CN" altLang="en-US" sz="2000" dirty="0">
                <a:solidFill>
                  <a:srgbClr val="0000FF"/>
                </a:solidFill>
                <a:latin typeface="CMSS10"/>
              </a:rPr>
              <a:t>低风险</a:t>
            </a:r>
            <a:r>
              <a:rPr lang="zh-CN" altLang="en-US" sz="2000" dirty="0">
                <a:latin typeface="CMSS10"/>
              </a:rPr>
              <a:t>及</a:t>
            </a:r>
            <a:r>
              <a:rPr lang="zh-CN" altLang="en-US" sz="2000" dirty="0">
                <a:solidFill>
                  <a:srgbClr val="0000FF"/>
                </a:solidFill>
                <a:latin typeface="CMSS10"/>
              </a:rPr>
              <a:t>高风险</a:t>
            </a:r>
            <a:r>
              <a:rPr lang="zh-CN" altLang="en-US" sz="2000" dirty="0">
                <a:latin typeface="CMSS10"/>
              </a:rPr>
              <a:t>客户</a:t>
            </a:r>
            <a:endParaRPr lang="zh-CN" altLang="en-US" sz="2000" dirty="0"/>
          </a:p>
        </p:txBody>
      </p:sp>
      <p:pic>
        <p:nvPicPr>
          <p:cNvPr id="208902" name="Picture 6"/>
          <p:cNvPicPr>
            <a:picLocks noChangeAspect="1" noChangeArrowheads="1"/>
          </p:cNvPicPr>
          <p:nvPr/>
        </p:nvPicPr>
        <p:blipFill>
          <a:blip r:embed="rId8" cstate="print"/>
          <a:srcRect l="67965" t="-1852"/>
          <a:stretch>
            <a:fillRect/>
          </a:stretch>
        </p:blipFill>
        <p:spPr bwMode="auto">
          <a:xfrm>
            <a:off x="2761662" y="1596005"/>
            <a:ext cx="217409" cy="349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5124" name="Object 4"/>
          <p:cNvGraphicFramePr>
            <a:graphicFrameLocks noChangeAspect="1"/>
          </p:cNvGraphicFramePr>
          <p:nvPr/>
        </p:nvGraphicFramePr>
        <p:xfrm>
          <a:off x="5557395" y="1079355"/>
          <a:ext cx="1002228" cy="381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Equation" r:id="rId9" imgW="533160" imgH="152280" progId="Equation.DSMT4">
                  <p:embed/>
                </p:oleObj>
              </mc:Choice>
              <mc:Fallback>
                <p:oleObj name="Equation" r:id="rId9" imgW="533160" imgH="15228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7395" y="1079355"/>
                        <a:ext cx="1002228" cy="3818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/>
          <p:cNvSpPr/>
          <p:nvPr/>
        </p:nvSpPr>
        <p:spPr>
          <a:xfrm>
            <a:off x="4554300" y="2131971"/>
            <a:ext cx="786113" cy="28469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68580" tIns="34290" rIns="68580" bIns="34290">
            <a:spAutoFit/>
          </a:bodyPr>
          <a:lstStyle/>
          <a:p>
            <a:r>
              <a:rPr lang="en-US" altLang="zh-CN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0-1</a:t>
            </a:r>
            <a:r>
              <a:rPr lang="zh-CN" altLang="en-US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损失</a:t>
            </a:r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分类问题的最优函数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72678" y="1038438"/>
            <a:ext cx="7919534" cy="523727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</a:rPr>
              <a:t>最小期望风险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解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二分类问题的判定</a:t>
            </a:r>
            <a:r>
              <a:rPr lang="en-US" altLang="zh-CN" sz="2400" dirty="0"/>
              <a:t>: </a:t>
            </a:r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多分类问题的判定</a:t>
            </a:r>
            <a:r>
              <a:rPr lang="en-US" altLang="zh-CN" sz="2400" dirty="0"/>
              <a:t>: </a:t>
            </a:r>
          </a:p>
        </p:txBody>
      </p:sp>
      <p:graphicFrame>
        <p:nvGraphicFramePr>
          <p:cNvPr id="209922" name="Object 2"/>
          <p:cNvGraphicFramePr>
            <a:graphicFrameLocks noChangeAspect="1"/>
          </p:cNvGraphicFramePr>
          <p:nvPr/>
        </p:nvGraphicFramePr>
        <p:xfrm>
          <a:off x="2782366" y="1120349"/>
          <a:ext cx="5730038" cy="680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Equation" r:id="rId2" imgW="80467200" imgH="9144000" progId="Equation.DSMT4">
                  <p:embed/>
                </p:oleObj>
              </mc:Choice>
              <mc:Fallback>
                <p:oleObj name="Equation" r:id="rId2" imgW="80467200" imgH="91440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2366" y="1120349"/>
                        <a:ext cx="5730038" cy="68017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9923" name="Object 3"/>
          <p:cNvGraphicFramePr>
            <a:graphicFrameLocks noChangeAspect="1"/>
          </p:cNvGraphicFramePr>
          <p:nvPr/>
        </p:nvGraphicFramePr>
        <p:xfrm>
          <a:off x="1328461" y="1720778"/>
          <a:ext cx="2432834" cy="541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name="Equation" r:id="rId4" imgW="31699200" imgH="7010400" progId="Equation.DSMT4">
                  <p:embed/>
                </p:oleObj>
              </mc:Choice>
              <mc:Fallback>
                <p:oleObj name="Equation" r:id="rId4" imgW="31699200" imgH="701040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8461" y="1720778"/>
                        <a:ext cx="2432834" cy="5416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9924" name="Object 4"/>
          <p:cNvGraphicFramePr>
            <a:graphicFrameLocks noChangeAspect="1"/>
          </p:cNvGraphicFramePr>
          <p:nvPr/>
        </p:nvGraphicFramePr>
        <p:xfrm>
          <a:off x="683867" y="3808615"/>
          <a:ext cx="3405188" cy="791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name="Equation" r:id="rId6" imgW="54254400" imgH="10972800" progId="Equation.DSMT4">
                  <p:embed/>
                </p:oleObj>
              </mc:Choice>
              <mc:Fallback>
                <p:oleObj name="Equation" r:id="rId6" imgW="54254400" imgH="109728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867" y="3808615"/>
                        <a:ext cx="3405188" cy="7916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9925" name="Object 5"/>
          <p:cNvGraphicFramePr>
            <a:graphicFrameLocks noChangeAspect="1"/>
          </p:cNvGraphicFramePr>
          <p:nvPr/>
        </p:nvGraphicFramePr>
        <p:xfrm>
          <a:off x="4561505" y="3755887"/>
          <a:ext cx="4208860" cy="778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" name="Equation" r:id="rId8" imgW="67056000" imgH="10972800" progId="Equation.DSMT4">
                  <p:embed/>
                </p:oleObj>
              </mc:Choice>
              <mc:Fallback>
                <p:oleObj name="Equation" r:id="rId8" imgW="67056000" imgH="1097280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1505" y="3755887"/>
                        <a:ext cx="4208860" cy="7784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9926" name="Object 6"/>
          <p:cNvGraphicFramePr>
            <a:graphicFrameLocks noChangeAspect="1"/>
          </p:cNvGraphicFramePr>
          <p:nvPr/>
        </p:nvGraphicFramePr>
        <p:xfrm>
          <a:off x="2789999" y="5548399"/>
          <a:ext cx="4251824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" name="Equation" r:id="rId10" imgW="56083200" imgH="6705600" progId="Equation.DSMT4">
                  <p:embed/>
                </p:oleObj>
              </mc:Choice>
              <mc:Fallback>
                <p:oleObj name="Equation" r:id="rId10" imgW="56083200" imgH="670560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9999" y="5548399"/>
                        <a:ext cx="4251824" cy="560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575036" y="2364022"/>
            <a:ext cx="7795965" cy="53091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最小化</a:t>
            </a:r>
            <a:r>
              <a:rPr lang="en-US" altLang="zh-CN" sz="20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0-1</a:t>
            </a:r>
            <a:r>
              <a:rPr lang="zh-CN" altLang="en-US" sz="20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损失的贝叶斯分类器选择具有最大条件分布</a:t>
            </a:r>
            <a:r>
              <a:rPr lang="en-US" altLang="zh-CN" sz="2000" i="1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p(</a:t>
            </a:r>
            <a:r>
              <a:rPr lang="en-US" altLang="zh-CN" sz="2000" i="1" dirty="0" err="1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y|</a:t>
            </a:r>
            <a:r>
              <a:rPr lang="en-US" altLang="zh-CN" sz="2000" b="1" i="1" dirty="0" err="1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x</a:t>
            </a:r>
            <a:r>
              <a:rPr lang="en-US" altLang="zh-CN" sz="2000" i="1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)</a:t>
            </a:r>
            <a:r>
              <a:rPr lang="zh-CN" altLang="en-US" sz="20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的类标签</a:t>
            </a:r>
            <a:endParaRPr lang="en-US" altLang="zh-CN" sz="20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经验风险最小化</a:t>
            </a:r>
            <a:r>
              <a:rPr lang="en-US" altLang="zh-CN" sz="2800" dirty="0"/>
              <a:t> </a:t>
            </a:r>
            <a:r>
              <a:rPr lang="zh-CN" altLang="en-US" sz="2800" dirty="0"/>
              <a:t>与 结构风险最小化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400" dirty="0"/>
              <a:t>期望风险最小化（</a:t>
            </a:r>
            <a:r>
              <a:rPr lang="en-US" altLang="zh-CN" sz="2400" dirty="0"/>
              <a:t>Expected Risk Minimization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经验风险最小化</a:t>
            </a:r>
            <a:r>
              <a:rPr lang="en-US" altLang="zh-CN" sz="2400" dirty="0"/>
              <a:t>(Empirical Risk Minimization</a:t>
            </a:r>
            <a:r>
              <a:rPr lang="zh-CN" altLang="en-US" sz="2400" dirty="0"/>
              <a:t>，</a:t>
            </a:r>
            <a:r>
              <a:rPr lang="en-US" altLang="zh-CN" sz="2400" dirty="0"/>
              <a:t>ERM)</a:t>
            </a:r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结构风险最小化</a:t>
            </a:r>
            <a:r>
              <a:rPr lang="en-US" altLang="zh-CN" sz="2400" dirty="0"/>
              <a:t>(Structural Risk Minimization, SRM)</a:t>
            </a:r>
            <a:endParaRPr lang="zh-CN" altLang="en-US" sz="2400" dirty="0"/>
          </a:p>
        </p:txBody>
      </p:sp>
      <p:graphicFrame>
        <p:nvGraphicFramePr>
          <p:cNvPr id="211970" name="Object 2"/>
          <p:cNvGraphicFramePr>
            <a:graphicFrameLocks noChangeAspect="1"/>
          </p:cNvGraphicFramePr>
          <p:nvPr/>
        </p:nvGraphicFramePr>
        <p:xfrm>
          <a:off x="2092751" y="1681581"/>
          <a:ext cx="3619891" cy="683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name="Equation" r:id="rId2" imgW="38709600" imgH="6705600" progId="Equation.DSMT4">
                  <p:embed/>
                </p:oleObj>
              </mc:Choice>
              <mc:Fallback>
                <p:oleObj name="Equation" r:id="rId2" imgW="38709600" imgH="67056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2751" y="1681581"/>
                        <a:ext cx="3619891" cy="68334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1972" name="Object 4"/>
          <p:cNvGraphicFramePr>
            <a:graphicFrameLocks noChangeAspect="1"/>
          </p:cNvGraphicFramePr>
          <p:nvPr/>
        </p:nvGraphicFramePr>
        <p:xfrm>
          <a:off x="857841" y="5171581"/>
          <a:ext cx="4156134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" name="Equation" r:id="rId4" imgW="53644800" imgH="10363200" progId="Equation.DSMT4">
                  <p:embed/>
                </p:oleObj>
              </mc:Choice>
              <mc:Fallback>
                <p:oleObj name="Equation" r:id="rId4" imgW="53644800" imgH="103632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841" y="5171581"/>
                        <a:ext cx="4156134" cy="865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椭圆 9"/>
          <p:cNvSpPr/>
          <p:nvPr/>
        </p:nvSpPr>
        <p:spPr bwMode="auto">
          <a:xfrm>
            <a:off x="4228377" y="5309764"/>
            <a:ext cx="745435" cy="586409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21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30156" y="5185909"/>
            <a:ext cx="3666368" cy="7155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100" dirty="0">
                <a:solidFill>
                  <a:srgbClr val="0000FF"/>
                </a:solidFill>
              </a:rPr>
              <a:t>正则项（</a:t>
            </a:r>
            <a:r>
              <a:rPr lang="en-US" altLang="zh-CN" sz="2100" dirty="0" err="1">
                <a:solidFill>
                  <a:srgbClr val="0000FF"/>
                </a:solidFill>
              </a:rPr>
              <a:t>Regularizer</a:t>
            </a:r>
            <a:r>
              <a:rPr lang="zh-CN" altLang="en-US" sz="2100" dirty="0">
                <a:solidFill>
                  <a:srgbClr val="0000FF"/>
                </a:solidFill>
              </a:rPr>
              <a:t>）</a:t>
            </a:r>
            <a:r>
              <a:rPr lang="en-US" altLang="zh-CN" sz="2100" dirty="0">
                <a:solidFill>
                  <a:srgbClr val="0000FF"/>
                </a:solidFill>
              </a:rPr>
              <a:t>/ </a:t>
            </a:r>
            <a:r>
              <a:rPr lang="zh-CN" altLang="en-US" sz="2100" dirty="0">
                <a:solidFill>
                  <a:srgbClr val="0000FF"/>
                </a:solidFill>
              </a:rPr>
              <a:t>惩罚函数（</a:t>
            </a:r>
            <a:r>
              <a:rPr lang="en-US" altLang="zh-CN" sz="2100" dirty="0">
                <a:solidFill>
                  <a:srgbClr val="0000FF"/>
                </a:solidFill>
              </a:rPr>
              <a:t>Penalty function</a:t>
            </a:r>
            <a:r>
              <a:rPr lang="zh-CN" altLang="en-US" sz="2100" dirty="0">
                <a:solidFill>
                  <a:srgbClr val="0000FF"/>
                </a:solidFill>
              </a:rPr>
              <a:t>）</a:t>
            </a:r>
          </a:p>
        </p:txBody>
      </p:sp>
      <p:sp>
        <p:nvSpPr>
          <p:cNvPr id="12" name="矩形 11"/>
          <p:cNvSpPr/>
          <p:nvPr/>
        </p:nvSpPr>
        <p:spPr>
          <a:xfrm>
            <a:off x="6449754" y="3357198"/>
            <a:ext cx="1715854" cy="70019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4100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过拟合</a:t>
            </a:r>
          </a:p>
        </p:txBody>
      </p:sp>
      <p:graphicFrame>
        <p:nvGraphicFramePr>
          <p:cNvPr id="336901" name="Object 5"/>
          <p:cNvGraphicFramePr>
            <a:graphicFrameLocks noChangeAspect="1"/>
          </p:cNvGraphicFramePr>
          <p:nvPr/>
        </p:nvGraphicFramePr>
        <p:xfrm>
          <a:off x="2168165" y="3247394"/>
          <a:ext cx="3563331" cy="9611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" name="Equation" r:id="rId6" imgW="41148000" imgH="10363200" progId="Equation.DSMT4">
                  <p:embed/>
                </p:oleObj>
              </mc:Choice>
              <mc:Fallback>
                <p:oleObj name="Equation" r:id="rId6" imgW="41148000" imgH="103632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8165" y="3247394"/>
                        <a:ext cx="3563331" cy="96110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训练与测试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50316" y="1008618"/>
            <a:ext cx="8064349" cy="5237271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2800" dirty="0"/>
              <a:t>训练数据</a:t>
            </a:r>
            <a:r>
              <a:rPr lang="en-US" altLang="zh-CN" sz="2800" dirty="0"/>
              <a:t>:</a:t>
            </a:r>
          </a:p>
          <a:p>
            <a:pPr>
              <a:lnSpc>
                <a:spcPct val="120000"/>
              </a:lnSpc>
            </a:pPr>
            <a:r>
              <a:rPr lang="zh-CN" altLang="en-US" sz="2800" dirty="0"/>
              <a:t>机器学习的目标</a:t>
            </a:r>
            <a:endParaRPr lang="en-US" altLang="zh-CN" sz="2800" dirty="0"/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从训练数据中学习一个函数：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在未来的数据上取得好的结果：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zh-CN" altLang="en-US" sz="2800" dirty="0"/>
              <a:t>期望风险最小化：</a:t>
            </a:r>
            <a:endParaRPr lang="en-US" altLang="zh-CN" sz="2800" dirty="0"/>
          </a:p>
          <a:p>
            <a:pPr>
              <a:lnSpc>
                <a:spcPct val="120000"/>
              </a:lnSpc>
            </a:pPr>
            <a:endParaRPr lang="en-US" altLang="zh-CN" sz="2800" dirty="0"/>
          </a:p>
          <a:p>
            <a:pPr>
              <a:lnSpc>
                <a:spcPct val="120000"/>
              </a:lnSpc>
            </a:pPr>
            <a:r>
              <a:rPr lang="zh-CN" altLang="en-US" sz="2800" dirty="0"/>
              <a:t>测试数据</a:t>
            </a:r>
            <a:r>
              <a:rPr lang="en-US" altLang="zh-CN" sz="2800" dirty="0"/>
              <a:t>:                                  </a:t>
            </a:r>
            <a:r>
              <a:rPr lang="zh-CN" altLang="en-US" sz="2800" dirty="0"/>
              <a:t>通常与训练数据是不同的</a:t>
            </a:r>
            <a:endParaRPr lang="en-US" altLang="zh-CN" sz="2800" dirty="0"/>
          </a:p>
          <a:p>
            <a:pPr>
              <a:lnSpc>
                <a:spcPct val="120000"/>
              </a:lnSpc>
              <a:buNone/>
            </a:pPr>
            <a:endParaRPr lang="zh-CN" altLang="en-US" sz="2800" dirty="0"/>
          </a:p>
        </p:txBody>
      </p:sp>
      <p:graphicFrame>
        <p:nvGraphicFramePr>
          <p:cNvPr id="212994" name="Object 2"/>
          <p:cNvGraphicFramePr>
            <a:graphicFrameLocks noChangeAspect="1"/>
          </p:cNvGraphicFramePr>
          <p:nvPr/>
        </p:nvGraphicFramePr>
        <p:xfrm>
          <a:off x="2615937" y="985510"/>
          <a:ext cx="3662315" cy="6453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" name="Equation" r:id="rId2" imgW="1600200" imgH="228600" progId="Equation.DSMT4">
                  <p:embed/>
                </p:oleObj>
              </mc:Choice>
              <mc:Fallback>
                <p:oleObj name="Equation" r:id="rId2" imgW="1600200" imgH="22860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5937" y="985510"/>
                        <a:ext cx="3662315" cy="64532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2995" name="Object 3"/>
          <p:cNvGraphicFramePr>
            <a:graphicFrameLocks noChangeAspect="1"/>
          </p:cNvGraphicFramePr>
          <p:nvPr/>
        </p:nvGraphicFramePr>
        <p:xfrm>
          <a:off x="5122253" y="2785835"/>
          <a:ext cx="1335108" cy="466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" name="Equation" r:id="rId4" imgW="634680" imgH="203040" progId="Equation.DSMT4">
                  <p:embed/>
                </p:oleObj>
              </mc:Choice>
              <mc:Fallback>
                <p:oleObj name="Equation" r:id="rId4" imgW="634680" imgH="20304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2253" y="2785835"/>
                        <a:ext cx="1335108" cy="4664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2996" name="Object 4"/>
          <p:cNvGraphicFramePr>
            <a:graphicFrameLocks noChangeAspect="1"/>
          </p:cNvGraphicFramePr>
          <p:nvPr/>
        </p:nvGraphicFramePr>
        <p:xfrm>
          <a:off x="4775099" y="1871385"/>
          <a:ext cx="2813478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" name="Equation" r:id="rId6" imgW="35966400" imgH="10363200" progId="Equation.DSMT4">
                  <p:embed/>
                </p:oleObj>
              </mc:Choice>
              <mc:Fallback>
                <p:oleObj name="Equation" r:id="rId6" imgW="35966400" imgH="1036320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5099" y="1871385"/>
                        <a:ext cx="2813478" cy="865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2997" name="Object 5"/>
          <p:cNvGraphicFramePr>
            <a:graphicFrameLocks noChangeAspect="1"/>
          </p:cNvGraphicFramePr>
          <p:nvPr/>
        </p:nvGraphicFramePr>
        <p:xfrm>
          <a:off x="2402153" y="4256155"/>
          <a:ext cx="3074820" cy="5609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" name="Equation" r:id="rId8" imgW="1600200" imgH="253800" progId="Equation.DSMT4">
                  <p:embed/>
                </p:oleObj>
              </mc:Choice>
              <mc:Fallback>
                <p:oleObj name="Equation" r:id="rId8" imgW="1600200" imgH="25380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2153" y="4256155"/>
                        <a:ext cx="3074820" cy="56094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2998" name="Object 6"/>
          <p:cNvGraphicFramePr>
            <a:graphicFrameLocks noChangeAspect="1"/>
          </p:cNvGraphicFramePr>
          <p:nvPr/>
        </p:nvGraphicFramePr>
        <p:xfrm>
          <a:off x="1102936" y="5304734"/>
          <a:ext cx="3139126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" name="Equation" r:id="rId10" imgW="34137600" imgH="10668000" progId="Equation.DSMT4">
                  <p:embed/>
                </p:oleObj>
              </mc:Choice>
              <mc:Fallback>
                <p:oleObj name="Equation" r:id="rId10" imgW="34137600" imgH="10668000" progId="Equation.DSMT4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2936" y="5304734"/>
                        <a:ext cx="3139126" cy="892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2999" name="Object 7"/>
          <p:cNvGraphicFramePr>
            <a:graphicFrameLocks noChangeAspect="1"/>
          </p:cNvGraphicFramePr>
          <p:nvPr/>
        </p:nvGraphicFramePr>
        <p:xfrm>
          <a:off x="3813161" y="3343184"/>
          <a:ext cx="2502798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5" name="Equation" r:id="rId12" imgW="29260800" imgH="6705600" progId="Equation.DSMT4">
                  <p:embed/>
                </p:oleObj>
              </mc:Choice>
              <mc:Fallback>
                <p:oleObj name="Equation" r:id="rId12" imgW="29260800" imgH="6705600" progId="Equation.DSMT4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3161" y="3343184"/>
                        <a:ext cx="2502798" cy="560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圆角右箭头 9"/>
          <p:cNvSpPr/>
          <p:nvPr/>
        </p:nvSpPr>
        <p:spPr>
          <a:xfrm rot="5400000">
            <a:off x="7101425" y="3464200"/>
            <a:ext cx="2569111" cy="1312289"/>
          </a:xfrm>
          <a:prstGeom prst="bentArrow">
            <a:avLst>
              <a:gd name="adj1" fmla="val 3012"/>
              <a:gd name="adj2" fmla="val 8069"/>
              <a:gd name="adj3" fmla="val 20163"/>
              <a:gd name="adj4" fmla="val 70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8252937" y="3908053"/>
            <a:ext cx="608648" cy="1257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494807" y="5380309"/>
            <a:ext cx="4426308" cy="85781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2100" b="1" dirty="0"/>
              <a:t>目标</a:t>
            </a:r>
            <a:r>
              <a:rPr lang="en-US" altLang="zh-CN" sz="2100" b="1" dirty="0"/>
              <a:t>: </a:t>
            </a:r>
            <a:r>
              <a:rPr lang="zh-CN" altLang="en-US" sz="2100" b="1" dirty="0"/>
              <a:t>在测试数据上预测好</a:t>
            </a:r>
            <a:r>
              <a:rPr lang="en-US" altLang="zh-CN" sz="2100" b="1" dirty="0"/>
              <a:t>!</a:t>
            </a:r>
            <a:endParaRPr lang="zh-CN" altLang="en-US" sz="2100" b="1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过拟合与模型选择</a:t>
            </a:r>
          </a:p>
        </p:txBody>
      </p:sp>
      <p:sp>
        <p:nvSpPr>
          <p:cNvPr id="3" name="文本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400" b="0" dirty="0"/>
              <a:t>过拟合</a:t>
            </a:r>
            <a:r>
              <a:rPr lang="en-US" altLang="zh-CN" sz="2400" b="0" dirty="0"/>
              <a:t>- KNN</a:t>
            </a:r>
            <a:r>
              <a:rPr lang="zh-CN" altLang="en-US" sz="2400" b="0" dirty="0"/>
              <a:t>分类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4294967295"/>
          </p:nvPr>
        </p:nvSpPr>
        <p:spPr>
          <a:xfrm>
            <a:off x="5256610" y="1681163"/>
            <a:ext cx="3887390" cy="823912"/>
          </a:xfrm>
          <a:prstGeom prst="rect">
            <a:avLst/>
          </a:prstGeom>
        </p:spPr>
        <p:txBody>
          <a:bodyPr lIns="68580" tIns="34290" rIns="68580" bIns="34290"/>
          <a:lstStyle/>
          <a:p>
            <a:r>
              <a:rPr lang="zh-CN" altLang="en-US" sz="2400" b="0" dirty="0">
                <a:latin typeface="微软雅黑" pitchFamily="34" charset="-122"/>
                <a:ea typeface="微软雅黑" pitchFamily="34" charset="-122"/>
              </a:rPr>
              <a:t>回归</a:t>
            </a:r>
            <a:r>
              <a:rPr lang="en-US" altLang="zh-CN" sz="2400" b="0" dirty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b="0" dirty="0">
                <a:latin typeface="微软雅黑" pitchFamily="34" charset="-122"/>
                <a:ea typeface="微软雅黑" pitchFamily="34" charset="-122"/>
              </a:rPr>
              <a:t>过拟合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2297" y="2196446"/>
            <a:ext cx="3899192" cy="297614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54433" y="2125237"/>
            <a:ext cx="4291604" cy="359842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5647408"/>
            <a:ext cx="4931478" cy="37702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上面的分类界面是不是一个好的分器界面</a:t>
            </a:r>
            <a:r>
              <a:rPr lang="en-US" altLang="zh-CN" sz="2000" dirty="0">
                <a:solidFill>
                  <a:srgbClr val="FF0000"/>
                </a:solidFill>
              </a:rPr>
              <a:t>? 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190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62811" y="855919"/>
            <a:ext cx="3281189" cy="23869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例子</a:t>
            </a:r>
            <a:r>
              <a:rPr lang="en-US" altLang="zh-CN" sz="2800" dirty="0"/>
              <a:t>: </a:t>
            </a:r>
            <a:r>
              <a:rPr lang="zh-CN" altLang="en-US" sz="2800" dirty="0"/>
              <a:t>多项式拟合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8356623" y="1666232"/>
                <a:ext cx="30912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468" y="1666234"/>
                <a:ext cx="231842" cy="276999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 lIns="68580" tIns="34290" rIns="68580" bIns="34290"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308684" y="1048375"/>
            <a:ext cx="8064349" cy="5237271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观察实值输入变量 </a:t>
            </a:r>
            <a:r>
              <a:rPr lang="en-US" altLang="zh-CN" sz="2800" i="1" dirty="0">
                <a:latin typeface="Times New Roman" pitchFamily="18" charset="0"/>
                <a:cs typeface="Times New Roman" pitchFamily="18" charset="0"/>
              </a:rPr>
              <a:t>x</a:t>
            </a:r>
          </a:p>
          <a:p>
            <a:pPr>
              <a:lnSpc>
                <a:spcPct val="125000"/>
              </a:lnSpc>
            </a:pP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使用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预测目标变量 </a:t>
            </a:r>
            <a:r>
              <a:rPr lang="en-US" altLang="zh-CN" sz="2800" i="1" dirty="0">
                <a:latin typeface="Times New Roman" pitchFamily="18" charset="0"/>
                <a:cs typeface="Times New Roman" pitchFamily="18" charset="0"/>
              </a:rPr>
              <a:t>y </a:t>
            </a: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的值 </a:t>
            </a:r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由函数                产生合成数据 </a:t>
            </a:r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目标变量中加入随机噪声</a:t>
            </a:r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5000"/>
              </a:lnSpc>
            </a:pPr>
            <a:r>
              <a:rPr lang="en-US" altLang="zh-CN" sz="28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2800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个观测值及相应的目标变量的值  ：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25000"/>
              </a:lnSpc>
            </a:pPr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数据产生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lvl="1">
              <a:lnSpc>
                <a:spcPct val="125000"/>
              </a:lnSpc>
            </a:pP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=10</a:t>
            </a:r>
          </a:p>
          <a:p>
            <a:pPr lvl="1">
              <a:lnSpc>
                <a:spcPct val="125000"/>
              </a:lnSpc>
            </a:pP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从函数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              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中均匀采样，并加入小的高斯噪声。</a:t>
            </a: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目标：利用训练数据 来找到一个预测函数 </a:t>
            </a:r>
            <a:r>
              <a:rPr lang="en-US" altLang="zh-CN" sz="2800" i="1" dirty="0">
                <a:latin typeface="Times New Roman" pitchFamily="18" charset="0"/>
                <a:cs typeface="Times New Roman" pitchFamily="18" charset="0"/>
              </a:rPr>
              <a:t>f</a:t>
            </a:r>
            <a:endParaRPr lang="zh-CN" altLang="en-US" sz="2800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1401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55431" y="2240775"/>
            <a:ext cx="1255413" cy="430212"/>
          </a:xfrm>
          <a:prstGeom prst="rect">
            <a:avLst/>
          </a:prstGeom>
          <a:noFill/>
        </p:spPr>
      </p:pic>
      <p:pic>
        <p:nvPicPr>
          <p:cNvPr id="21402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39826" y="5417140"/>
            <a:ext cx="1195606" cy="430213"/>
          </a:xfrm>
          <a:prstGeom prst="rect">
            <a:avLst/>
          </a:prstGeom>
          <a:noFill/>
        </p:spPr>
      </p:pic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1566813" y="3712507"/>
          <a:ext cx="4117549" cy="5955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3" name="Equation" r:id="rId7" imgW="1320480" imgH="164880" progId="Equation.DSMT4">
                  <p:embed/>
                </p:oleObj>
              </mc:Choice>
              <mc:Fallback>
                <p:oleObj name="Equation" r:id="rId7" imgW="1320480" imgH="16488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6813" y="3712507"/>
                        <a:ext cx="4117549" cy="59554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4714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多项式拟合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42862" y="998679"/>
            <a:ext cx="8064349" cy="523727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多项式函数 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zh-CN" altLang="en-US" sz="2800" dirty="0"/>
              <a:t>是多项式的阶数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将</a:t>
            </a:r>
            <a:r>
              <a:rPr lang="en-US" altLang="zh-CN" sz="2800" dirty="0"/>
              <a:t>                      </a:t>
            </a:r>
            <a:r>
              <a:rPr lang="zh-CN" altLang="en-US" sz="2800" dirty="0"/>
              <a:t>表示为向量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是关于</a:t>
            </a:r>
            <a:r>
              <a:rPr lang="en-US" altLang="zh-CN" sz="32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zh-CN" altLang="en-US" sz="2800" dirty="0"/>
              <a:t>的非线性函数</a:t>
            </a:r>
            <a:r>
              <a:rPr lang="en-US" altLang="zh-CN" sz="2800" dirty="0"/>
              <a:t> ,</a:t>
            </a:r>
            <a:r>
              <a:rPr lang="zh-CN" altLang="en-US" sz="2800" dirty="0"/>
              <a:t>是    的线性函数 </a:t>
            </a:r>
            <a:endParaRPr lang="en-US" altLang="zh-CN" sz="2800" dirty="0"/>
          </a:p>
          <a:p>
            <a:pPr>
              <a:lnSpc>
                <a:spcPct val="150000"/>
              </a:lnSpc>
              <a:buNone/>
            </a:pPr>
            <a:r>
              <a:rPr lang="en-US" altLang="zh-CN" sz="2400" dirty="0"/>
              <a:t> </a:t>
            </a:r>
            <a:endParaRPr lang="zh-CN" altLang="en-US" sz="2400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904974" y="1655403"/>
          <a:ext cx="7161483" cy="1078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" name="Equation" r:id="rId2" imgW="3340080" imgH="431640" progId="Equation.DSMT4">
                  <p:embed/>
                </p:oleObj>
              </mc:Choice>
              <mc:Fallback>
                <p:oleObj name="Equation" r:id="rId2" imgW="3340080" imgH="43164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4974" y="1655403"/>
                        <a:ext cx="7161483" cy="107837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5218" name="Object 2"/>
          <p:cNvGraphicFramePr>
            <a:graphicFrameLocks noChangeAspect="1"/>
          </p:cNvGraphicFramePr>
          <p:nvPr/>
        </p:nvGraphicFramePr>
        <p:xfrm>
          <a:off x="1279687" y="3680792"/>
          <a:ext cx="1963133" cy="562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" name="Equation" r:id="rId4" imgW="812520" imgH="228600" progId="Equation.DSMT4">
                  <p:embed/>
                </p:oleObj>
              </mc:Choice>
              <mc:Fallback>
                <p:oleObj name="Equation" r:id="rId4" imgW="812520" imgH="2286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9687" y="3680792"/>
                        <a:ext cx="1963133" cy="5628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5219" name="Object 3"/>
          <p:cNvGraphicFramePr>
            <a:graphicFrameLocks noChangeAspect="1"/>
          </p:cNvGraphicFramePr>
          <p:nvPr/>
        </p:nvGraphicFramePr>
        <p:xfrm>
          <a:off x="5314691" y="3725799"/>
          <a:ext cx="380468" cy="4292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4" name="Equation" r:id="rId6" imgW="3962400" imgH="3352800" progId="Equation.DSMT4">
                  <p:embed/>
                </p:oleObj>
              </mc:Choice>
              <mc:Fallback>
                <p:oleObj name="Equation" r:id="rId6" imgW="3962400" imgH="335280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4691" y="3725799"/>
                        <a:ext cx="380468" cy="4292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5220" name="Object 4"/>
          <p:cNvGraphicFramePr>
            <a:graphicFrameLocks noChangeAspect="1"/>
          </p:cNvGraphicFramePr>
          <p:nvPr/>
        </p:nvGraphicFramePr>
        <p:xfrm>
          <a:off x="4692252" y="4428909"/>
          <a:ext cx="381000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5" name="Equation" r:id="rId8" imgW="3962400" imgH="3352800" progId="Equation.DSMT4">
                  <p:embed/>
                </p:oleObj>
              </mc:Choice>
              <mc:Fallback>
                <p:oleObj name="Equation" r:id="rId8" imgW="3962400" imgH="33528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2252" y="4428909"/>
                        <a:ext cx="381000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多项式拟合</a:t>
            </a:r>
            <a:r>
              <a:rPr lang="en-US" altLang="zh-CN" sz="2800" dirty="0"/>
              <a:t>--ERM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72679" y="1147766"/>
            <a:ext cx="8547083" cy="5237271"/>
          </a:xfrm>
        </p:spPr>
        <p:txBody>
          <a:bodyPr/>
          <a:lstStyle/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通过选择    ， 使          尽可能的小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损失函数是关于    的二次函数 ：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</p:txBody>
      </p:sp>
      <p:graphicFrame>
        <p:nvGraphicFramePr>
          <p:cNvPr id="281602" name="Object 2"/>
          <p:cNvGraphicFramePr>
            <a:graphicFrameLocks noChangeAspect="1"/>
          </p:cNvGraphicFramePr>
          <p:nvPr/>
        </p:nvGraphicFramePr>
        <p:xfrm>
          <a:off x="2268532" y="2501718"/>
          <a:ext cx="381000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" name="Equation" r:id="rId2" imgW="3962400" imgH="3352800" progId="Equation.DSMT4">
                  <p:embed/>
                </p:oleObj>
              </mc:Choice>
              <mc:Fallback>
                <p:oleObj name="Equation" r:id="rId2" imgW="3962400" imgH="33528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2" y="2501718"/>
                        <a:ext cx="381000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1603" name="Object 3"/>
          <p:cNvGraphicFramePr>
            <a:graphicFrameLocks noChangeAspect="1"/>
          </p:cNvGraphicFramePr>
          <p:nvPr/>
        </p:nvGraphicFramePr>
        <p:xfrm>
          <a:off x="3532221" y="2337415"/>
          <a:ext cx="936084" cy="6721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8" name="Equation" r:id="rId4" imgW="8839200" imgH="5791200" progId="Equation.DSMT4">
                  <p:embed/>
                </p:oleObj>
              </mc:Choice>
              <mc:Fallback>
                <p:oleObj name="Equation" r:id="rId4" imgW="8839200" imgH="579120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2221" y="2337415"/>
                        <a:ext cx="936084" cy="6721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1604" name="Object 4"/>
          <p:cNvGraphicFramePr>
            <a:graphicFrameLocks noChangeAspect="1"/>
          </p:cNvGraphicFramePr>
          <p:nvPr/>
        </p:nvGraphicFramePr>
        <p:xfrm>
          <a:off x="1471613" y="1006475"/>
          <a:ext cx="6494036" cy="1201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9" name="Equation" r:id="rId6" imgW="63398400" imgH="10363200" progId="Equation.DSMT4">
                  <p:embed/>
                </p:oleObj>
              </mc:Choice>
              <mc:Fallback>
                <p:oleObj name="Equation" r:id="rId6" imgW="63398400" imgH="103632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1613" y="1006475"/>
                        <a:ext cx="6494036" cy="12017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1605" name="Object 5"/>
          <p:cNvGraphicFramePr>
            <a:graphicFrameLocks noChangeAspect="1"/>
          </p:cNvGraphicFramePr>
          <p:nvPr/>
        </p:nvGraphicFramePr>
        <p:xfrm>
          <a:off x="1185207" y="4436255"/>
          <a:ext cx="6186554" cy="1125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0" name="Equation" r:id="rId8" imgW="67056000" imgH="10668000" progId="Equation.DSMT4">
                  <p:embed/>
                </p:oleObj>
              </mc:Choice>
              <mc:Fallback>
                <p:oleObj name="Equation" r:id="rId8" imgW="67056000" imgH="1066800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5207" y="4436255"/>
                        <a:ext cx="6186554" cy="11255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1606" name="Object 6"/>
          <p:cNvGraphicFramePr>
            <a:graphicFrameLocks noChangeAspect="1"/>
          </p:cNvGraphicFramePr>
          <p:nvPr/>
        </p:nvGraphicFramePr>
        <p:xfrm>
          <a:off x="3250624" y="3763294"/>
          <a:ext cx="381000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1" name="Equation" r:id="rId10" imgW="3962400" imgH="3352800" progId="Equation.DSMT4">
                  <p:embed/>
                </p:oleObj>
              </mc:Choice>
              <mc:Fallback>
                <p:oleObj name="Equation" r:id="rId10" imgW="3962400" imgH="335280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0624" y="3763294"/>
                        <a:ext cx="381000" cy="430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/>
          <p:cNvSpPr>
            <a:spLocks noGrp="1"/>
          </p:cNvSpPr>
          <p:nvPr>
            <p:ph sz="quarter" idx="10"/>
          </p:nvPr>
        </p:nvSpPr>
        <p:spPr>
          <a:xfrm>
            <a:off x="263959" y="948983"/>
            <a:ext cx="8554537" cy="523727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损失函数关于</a:t>
            </a:r>
            <a:r>
              <a:rPr lang="zh-CN" altLang="en-US" sz="2400" dirty="0"/>
              <a:t>     </a:t>
            </a:r>
            <a:r>
              <a:rPr lang="zh-CN" altLang="en-US" sz="2800" dirty="0"/>
              <a:t>的导数关于其元素是线性的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最小化经验损失问题有闭式（解析）解。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唯一解记为        ，则其对应的多项式为 ：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多项式拟合</a:t>
            </a:r>
            <a:r>
              <a:rPr lang="en-US" altLang="zh-CN" sz="2800" dirty="0"/>
              <a:t>--ERM</a:t>
            </a:r>
            <a:endParaRPr lang="zh-CN" altLang="en-US" sz="2800" dirty="0"/>
          </a:p>
        </p:txBody>
      </p:sp>
      <p:pic>
        <p:nvPicPr>
          <p:cNvPr id="282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34425" y="1150069"/>
            <a:ext cx="378585" cy="427485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pic>
        <p:nvPicPr>
          <p:cNvPr id="2826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9048" y="1794155"/>
            <a:ext cx="4236082" cy="998537"/>
          </a:xfrm>
          <a:prstGeom prst="rect">
            <a:avLst/>
          </a:prstGeom>
          <a:noFill/>
        </p:spPr>
      </p:pic>
      <p:pic>
        <p:nvPicPr>
          <p:cNvPr id="2826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93836" y="1846051"/>
            <a:ext cx="3112836" cy="874713"/>
          </a:xfrm>
          <a:prstGeom prst="rect">
            <a:avLst/>
          </a:prstGeom>
          <a:noFill/>
        </p:spPr>
      </p:pic>
      <p:sp>
        <p:nvSpPr>
          <p:cNvPr id="13" name="燕尾形箭头 12"/>
          <p:cNvSpPr/>
          <p:nvPr/>
        </p:nvSpPr>
        <p:spPr bwMode="auto">
          <a:xfrm>
            <a:off x="4849512" y="2040392"/>
            <a:ext cx="559076" cy="427383"/>
          </a:xfrm>
          <a:prstGeom prst="notchedRightArrow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21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826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63685" y="3984146"/>
            <a:ext cx="1189269" cy="446452"/>
          </a:xfrm>
          <a:prstGeom prst="rect">
            <a:avLst/>
          </a:prstGeom>
          <a:noFill/>
        </p:spPr>
      </p:pic>
      <p:pic>
        <p:nvPicPr>
          <p:cNvPr id="2826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28719" y="3935695"/>
            <a:ext cx="1377682" cy="485475"/>
          </a:xfrm>
          <a:prstGeom prst="rect">
            <a:avLst/>
          </a:prstGeom>
          <a:noFill/>
        </p:spPr>
      </p:pic>
      <p:sp>
        <p:nvSpPr>
          <p:cNvPr id="16" name="燕尾形箭头 15"/>
          <p:cNvSpPr/>
          <p:nvPr/>
        </p:nvSpPr>
        <p:spPr bwMode="auto">
          <a:xfrm>
            <a:off x="3300557" y="4011598"/>
            <a:ext cx="559076" cy="427383"/>
          </a:xfrm>
          <a:prstGeom prst="notchedRightArrow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21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8263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73755" y="4647690"/>
            <a:ext cx="557213" cy="547688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pic>
        <p:nvPicPr>
          <p:cNvPr id="282632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002600" y="4590852"/>
            <a:ext cx="1519231" cy="550684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560757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75075" y="1679250"/>
            <a:ext cx="2566075" cy="22611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rcRect r="7878"/>
          <a:stretch>
            <a:fillRect/>
          </a:stretch>
        </p:blipFill>
        <p:spPr>
          <a:xfrm>
            <a:off x="6497421" y="1686507"/>
            <a:ext cx="2505174" cy="22161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27404" y="3968345"/>
            <a:ext cx="2382823" cy="203652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36150" y="3928176"/>
            <a:ext cx="2415619" cy="20766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235019" y="1917964"/>
                <a:ext cx="30912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265" y="1917966"/>
                <a:ext cx="231842" cy="276999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 lIns="68580" tIns="34290" rIns="68580" bIns="34290"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8383602" y="1880529"/>
                <a:ext cx="30912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702" y="1880530"/>
                <a:ext cx="231842" cy="276999"/>
              </a:xfrm>
              <a:prstGeom prst="rect">
                <a:avLst/>
              </a:prstGeom>
              <a:blipFill rotWithShape="0">
                <a:blip r:embed="rId7" cstate="print"/>
                <a:stretch>
                  <a:fillRect/>
                </a:stretch>
              </a:blipFill>
            </p:spPr>
            <p:txBody>
              <a:bodyPr lIns="68580" tIns="34290" rIns="68580" bIns="34290"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5210890" y="4084522"/>
                <a:ext cx="30912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168" y="4084523"/>
                <a:ext cx="231842" cy="276999"/>
              </a:xfrm>
              <a:prstGeom prst="rect">
                <a:avLst/>
              </a:prstGeom>
              <a:blipFill rotWithShape="0">
                <a:blip r:embed="rId8" cstate="print"/>
                <a:stretch>
                  <a:fillRect/>
                </a:stretch>
              </a:blipFill>
            </p:spPr>
            <p:txBody>
              <a:bodyPr lIns="68580" tIns="34290" rIns="68580" bIns="34290"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8359854" y="4050382"/>
                <a:ext cx="30912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891" y="4050383"/>
                <a:ext cx="231842" cy="276999"/>
              </a:xfrm>
              <a:prstGeom prst="rect">
                <a:avLst/>
              </a:prstGeom>
              <a:blipFill rotWithShape="0">
                <a:blip r:embed="rId7" cstate="print"/>
                <a:stretch>
                  <a:fillRect/>
                </a:stretch>
              </a:blipFill>
            </p:spPr>
            <p:txBody>
              <a:bodyPr lIns="68580" tIns="34290" rIns="68580" bIns="34290"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箭头连接符 15"/>
          <p:cNvCxnSpPr/>
          <p:nvPr/>
        </p:nvCxnSpPr>
        <p:spPr>
          <a:xfrm flipV="1">
            <a:off x="4764975" y="1318161"/>
            <a:ext cx="1131125" cy="562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 flipV="1">
            <a:off x="6403622" y="1318161"/>
            <a:ext cx="917516" cy="507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6768937" y="950023"/>
                <a:ext cx="34675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00B0F0"/>
                    </a:solidFill>
                  </a:rPr>
                  <a:t>Poor Representation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altLang="zh-CN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⁡(2</m:t>
                    </m:r>
                    <m:r>
                      <a:rPr lang="en-US" altLang="zh-CN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703" y="950023"/>
                <a:ext cx="2600696" cy="369332"/>
              </a:xfrm>
              <a:prstGeom prst="rect">
                <a:avLst/>
              </a:prstGeom>
              <a:blipFill rotWithShape="0">
                <a:blip r:embed="rId9" cstate="print"/>
                <a:stretch>
                  <a:fillRect l="-1406" t="-10000" b="-26667"/>
                </a:stretch>
              </a:blipFill>
            </p:spPr>
            <p:txBody>
              <a:bodyPr lIns="68580" tIns="34290" rIns="68580" bIns="34290"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箭头连接符 21"/>
          <p:cNvCxnSpPr/>
          <p:nvPr/>
        </p:nvCxnSpPr>
        <p:spPr>
          <a:xfrm flipH="1">
            <a:off x="3455720" y="4892635"/>
            <a:ext cx="452448" cy="71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1280557" y="4779220"/>
                <a:ext cx="34675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accent6">
                        <a:lumMod val="75000"/>
                      </a:schemeClr>
                    </a:solidFill>
                  </a:rPr>
                  <a:t>Best Representation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altLang="zh-CN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⁡(2</m:t>
                    </m:r>
                    <m:r>
                      <a:rPr lang="en-US" altLang="zh-CN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418" y="4779221"/>
                <a:ext cx="2600696" cy="369332"/>
              </a:xfrm>
              <a:prstGeom prst="rect">
                <a:avLst/>
              </a:prstGeom>
              <a:blipFill rotWithShape="0">
                <a:blip r:embed="rId10" cstate="print"/>
                <a:stretch>
                  <a:fillRect l="-1406" t="-9836" b="-24590"/>
                </a:stretch>
              </a:blipFill>
            </p:spPr>
            <p:txBody>
              <a:bodyPr lIns="68580" tIns="34290" rIns="68580" bIns="34290"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/>
          <p:cNvSpPr txBox="1"/>
          <p:nvPr/>
        </p:nvSpPr>
        <p:spPr>
          <a:xfrm>
            <a:off x="7120582" y="6081643"/>
            <a:ext cx="1306981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overfitting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21" name="内容占位符 20"/>
          <p:cNvSpPr>
            <a:spLocks noGrp="1"/>
          </p:cNvSpPr>
          <p:nvPr>
            <p:ph sz="quarter" idx="10"/>
          </p:nvPr>
        </p:nvSpPr>
        <p:spPr>
          <a:xfrm>
            <a:off x="127974" y="964646"/>
            <a:ext cx="8064349" cy="5237271"/>
          </a:xfrm>
        </p:spPr>
        <p:txBody>
          <a:bodyPr/>
          <a:lstStyle/>
          <a:p>
            <a:r>
              <a:rPr lang="zh-CN" altLang="en-US" sz="2400" dirty="0"/>
              <a:t>模型选择</a:t>
            </a:r>
            <a:r>
              <a:rPr lang="en-US" altLang="zh-CN" sz="2400" dirty="0"/>
              <a:t>:</a:t>
            </a:r>
            <a:r>
              <a:rPr lang="en-US" altLang="zh-CN" sz="2400" i="1" dirty="0"/>
              <a:t>M</a:t>
            </a:r>
          </a:p>
          <a:p>
            <a:r>
              <a:rPr lang="en-US" altLang="zh-CN" sz="2400" i="1" dirty="0"/>
              <a:t>M</a:t>
            </a:r>
            <a:r>
              <a:rPr lang="en-US" altLang="zh-CN" sz="2400" dirty="0"/>
              <a:t>=0,1,3,9 </a:t>
            </a:r>
            <a:r>
              <a:rPr lang="zh-CN" altLang="en-US" sz="2400" dirty="0"/>
              <a:t>和</a:t>
            </a:r>
            <a:r>
              <a:rPr lang="en-US" altLang="zh-CN" sz="2400" dirty="0"/>
              <a:t> </a:t>
            </a:r>
            <a:r>
              <a:rPr lang="en-US" altLang="zh-CN" sz="2400" i="1" dirty="0"/>
              <a:t>N</a:t>
            </a:r>
            <a:r>
              <a:rPr lang="en-US" altLang="zh-CN" sz="2400" dirty="0"/>
              <a:t>=10</a:t>
            </a:r>
            <a:r>
              <a:rPr lang="zh-CN" altLang="en-US" sz="2400" dirty="0"/>
              <a:t>时，</a:t>
            </a:r>
            <a:endParaRPr lang="en-US" altLang="zh-CN" sz="2400" dirty="0"/>
          </a:p>
          <a:p>
            <a:r>
              <a:rPr lang="zh-CN" altLang="en-US" sz="2400" dirty="0"/>
              <a:t>红线表示对数据最好的拟合。</a:t>
            </a:r>
          </a:p>
        </p:txBody>
      </p:sp>
      <p:sp>
        <p:nvSpPr>
          <p:cNvPr id="18" name="标题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选择不同的</a:t>
            </a:r>
            <a:r>
              <a:rPr lang="en-US" altLang="zh-CN" sz="2800" i="1" dirty="0"/>
              <a:t>M</a:t>
            </a:r>
            <a:endParaRPr lang="zh-CN" alt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409875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b="1" dirty="0"/>
              <a:t>统计机器学习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72680" y="1147766"/>
            <a:ext cx="8247114" cy="523727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/>
              <a:t>机器学习简介</a:t>
            </a:r>
            <a:endParaRPr lang="en-US" altLang="zh-CN" sz="2400" b="1" dirty="0"/>
          </a:p>
          <a:p>
            <a:pPr lvl="1">
              <a:lnSpc>
                <a:spcPct val="120000"/>
              </a:lnSpc>
            </a:pPr>
            <a:r>
              <a:rPr lang="zh-CN" altLang="en-US" sz="2400" b="1" dirty="0"/>
              <a:t>定义</a:t>
            </a:r>
            <a:endParaRPr lang="en-US" altLang="zh-CN" sz="2400" b="1" dirty="0"/>
          </a:p>
          <a:p>
            <a:pPr lvl="1">
              <a:lnSpc>
                <a:spcPct val="120000"/>
              </a:lnSpc>
            </a:pPr>
            <a:r>
              <a:rPr lang="zh-CN" altLang="en-US" sz="2400" b="1" dirty="0"/>
              <a:t>应用</a:t>
            </a:r>
            <a:endParaRPr lang="en-US" altLang="zh-CN" sz="2400" b="1" dirty="0"/>
          </a:p>
          <a:p>
            <a:pPr>
              <a:lnSpc>
                <a:spcPct val="120000"/>
              </a:lnSpc>
            </a:pPr>
            <a:r>
              <a:rPr lang="zh-CN" altLang="en-US" sz="2800" b="1" dirty="0"/>
              <a:t>统计机器学习</a:t>
            </a:r>
            <a:endParaRPr lang="en-US" altLang="zh-CN" sz="2800" b="1" dirty="0"/>
          </a:p>
          <a:p>
            <a:pPr lvl="1">
              <a:lnSpc>
                <a:spcPct val="120000"/>
              </a:lnSpc>
            </a:pPr>
            <a:r>
              <a:rPr lang="zh-CN" altLang="en-US" sz="2400" b="1" dirty="0"/>
              <a:t>一般框架</a:t>
            </a:r>
            <a:endParaRPr lang="en-US" altLang="zh-CN" sz="2400" b="1" dirty="0"/>
          </a:p>
          <a:p>
            <a:pPr lvl="1">
              <a:lnSpc>
                <a:spcPct val="120000"/>
              </a:lnSpc>
            </a:pPr>
            <a:r>
              <a:rPr lang="zh-CN" altLang="en-US" sz="2400" b="1" dirty="0"/>
              <a:t>回归及分类问题的最优函数 </a:t>
            </a:r>
            <a:endParaRPr lang="en-US" altLang="zh-CN" sz="2400" b="1" dirty="0"/>
          </a:p>
          <a:p>
            <a:pPr lvl="1">
              <a:lnSpc>
                <a:spcPct val="120000"/>
              </a:lnSpc>
            </a:pPr>
            <a:r>
              <a:rPr lang="zh-CN" altLang="en-US" sz="2400" b="1" dirty="0"/>
              <a:t>过拟合及正则化</a:t>
            </a:r>
            <a:endParaRPr lang="en-US" altLang="zh-CN" sz="2400" b="1" dirty="0"/>
          </a:p>
          <a:p>
            <a:pPr lvl="1">
              <a:lnSpc>
                <a:spcPct val="120000"/>
              </a:lnSpc>
            </a:pPr>
            <a:r>
              <a:rPr lang="zh-CN" altLang="en-US" sz="2400" b="1" dirty="0"/>
              <a:t>泛化能力分析（</a:t>
            </a:r>
            <a:r>
              <a:rPr lang="en-US" altLang="zh-CN" sz="2400" b="1" dirty="0"/>
              <a:t>Generalization ability analysis</a:t>
            </a:r>
            <a:r>
              <a:rPr lang="zh-CN" altLang="en-US" sz="2400" b="1" dirty="0"/>
              <a:t>）</a:t>
            </a:r>
            <a:endParaRPr lang="en-US" altLang="zh-CN" sz="2400" b="1" dirty="0"/>
          </a:p>
          <a:p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400931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36737" y="859501"/>
            <a:ext cx="3822423" cy="408957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过拟合的结果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160256" y="998679"/>
            <a:ext cx="5948313" cy="5237271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zh-CN" altLang="en-US" sz="2400" dirty="0">
                <a:cs typeface="Times New Roman" pitchFamily="18" charset="0"/>
              </a:rPr>
              <a:t>给包含</a:t>
            </a:r>
            <a:r>
              <a:rPr lang="en-US" altLang="zh-CN" sz="2400" dirty="0">
                <a:cs typeface="Times New Roman" pitchFamily="18" charset="0"/>
              </a:rPr>
              <a:t>100</a:t>
            </a:r>
            <a:r>
              <a:rPr lang="zh-CN" altLang="en-US" sz="2400" dirty="0">
                <a:cs typeface="Times New Roman" pitchFamily="18" charset="0"/>
              </a:rPr>
              <a:t>个点的测试数据</a:t>
            </a:r>
            <a:endParaRPr lang="en-US" altLang="zh-CN" sz="2400" dirty="0">
              <a:cs typeface="Times New Roman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en-US" sz="2400" dirty="0">
                <a:cs typeface="Times New Roman" pitchFamily="18" charset="0"/>
              </a:rPr>
              <a:t>对于每一个</a:t>
            </a:r>
            <a:r>
              <a:rPr lang="en-US" altLang="zh-CN" sz="2400" i="1" dirty="0">
                <a:cs typeface="Times New Roman" pitchFamily="18" charset="0"/>
              </a:rPr>
              <a:t>M</a:t>
            </a:r>
            <a:r>
              <a:rPr lang="en-US" altLang="zh-CN" sz="2400" dirty="0">
                <a:cs typeface="Times New Roman" pitchFamily="18" charset="0"/>
              </a:rPr>
              <a:t> </a:t>
            </a:r>
            <a:r>
              <a:rPr lang="zh-CN" altLang="en-US" sz="2400" dirty="0">
                <a:cs typeface="Times New Roman" pitchFamily="18" charset="0"/>
              </a:rPr>
              <a:t>的值 ，计算其在训练</a:t>
            </a:r>
            <a:endParaRPr lang="en-US" altLang="zh-CN" sz="2400" dirty="0">
              <a:cs typeface="Times New Roman" pitchFamily="18" charset="0"/>
            </a:endParaRPr>
          </a:p>
          <a:p>
            <a:pPr>
              <a:lnSpc>
                <a:spcPct val="125000"/>
              </a:lnSpc>
              <a:buNone/>
            </a:pPr>
            <a:r>
              <a:rPr lang="en-US" altLang="zh-CN" sz="2400" dirty="0">
                <a:cs typeface="Times New Roman" pitchFamily="18" charset="0"/>
              </a:rPr>
              <a:t>  </a:t>
            </a:r>
            <a:r>
              <a:rPr lang="zh-CN" altLang="en-US" sz="2400" dirty="0">
                <a:cs typeface="Times New Roman" pitchFamily="18" charset="0"/>
              </a:rPr>
              <a:t>及测试数据上的误差：</a:t>
            </a:r>
            <a:endParaRPr lang="en-US" altLang="zh-CN" sz="2400" dirty="0">
              <a:cs typeface="Times New Roman" pitchFamily="18" charset="0"/>
            </a:endParaRPr>
          </a:p>
          <a:p>
            <a:pPr>
              <a:lnSpc>
                <a:spcPct val="125000"/>
              </a:lnSpc>
            </a:pPr>
            <a:endParaRPr lang="en-US" altLang="zh-CN" sz="2000" dirty="0">
              <a:cs typeface="Times New Roman" pitchFamily="18" charset="0"/>
            </a:endParaRPr>
          </a:p>
          <a:p>
            <a:pPr>
              <a:lnSpc>
                <a:spcPct val="125000"/>
              </a:lnSpc>
              <a:buNone/>
            </a:pPr>
            <a:r>
              <a:rPr lang="en-US" altLang="zh-CN" sz="2000" dirty="0">
                <a:cs typeface="Times New Roman" pitchFamily="18" charset="0"/>
              </a:rPr>
              <a:t>    </a:t>
            </a:r>
          </a:p>
          <a:p>
            <a:pPr>
              <a:lnSpc>
                <a:spcPct val="125000"/>
              </a:lnSpc>
              <a:buNone/>
            </a:pPr>
            <a:endParaRPr lang="en-US" altLang="zh-CN" sz="2000" dirty="0">
              <a:cs typeface="Times New Roman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en-US" sz="2400" dirty="0"/>
              <a:t>使用均方根误差</a:t>
            </a:r>
            <a:endParaRPr lang="en-US" altLang="zh-CN" sz="2000" dirty="0">
              <a:cs typeface="Times New Roman" pitchFamily="18" charset="0"/>
            </a:endParaRPr>
          </a:p>
          <a:p>
            <a:pPr>
              <a:lnSpc>
                <a:spcPct val="125000"/>
              </a:lnSpc>
              <a:buNone/>
            </a:pPr>
            <a:r>
              <a:rPr lang="en-US" altLang="zh-CN" sz="2000" dirty="0">
                <a:cs typeface="Times New Roman" pitchFamily="18" charset="0"/>
              </a:rPr>
              <a:t>   Root Mean Square error, RMS</a:t>
            </a:r>
          </a:p>
          <a:p>
            <a:pPr lvl="1">
              <a:lnSpc>
                <a:spcPct val="125000"/>
              </a:lnSpc>
            </a:pPr>
            <a:endParaRPr lang="en-US" altLang="zh-CN" sz="2000" dirty="0">
              <a:cs typeface="Times New Roman" pitchFamily="18" charset="0"/>
            </a:endParaRPr>
          </a:p>
          <a:p>
            <a:pPr lvl="1">
              <a:lnSpc>
                <a:spcPct val="125000"/>
              </a:lnSpc>
            </a:pPr>
            <a:endParaRPr lang="en-US" altLang="zh-CN" sz="2000" dirty="0">
              <a:cs typeface="Times New Roman" pitchFamily="18" charset="0"/>
            </a:endParaRPr>
          </a:p>
          <a:p>
            <a:pPr lvl="1">
              <a:lnSpc>
                <a:spcPct val="125000"/>
              </a:lnSpc>
            </a:pPr>
            <a:r>
              <a:rPr lang="zh-CN" altLang="en-US" sz="2000" dirty="0">
                <a:cs typeface="Times New Roman" pitchFamily="18" charset="0"/>
              </a:rPr>
              <a:t>除以</a:t>
            </a:r>
            <a:r>
              <a:rPr lang="en-US" altLang="zh-CN" sz="2000" i="1" dirty="0">
                <a:cs typeface="Times New Roman" pitchFamily="18" charset="0"/>
              </a:rPr>
              <a:t>N</a:t>
            </a:r>
            <a:r>
              <a:rPr lang="zh-CN" altLang="en-US" sz="2000" dirty="0">
                <a:cs typeface="Times New Roman" pitchFamily="18" charset="0"/>
              </a:rPr>
              <a:t>，使得不同大小的数据集上的误差可比。</a:t>
            </a:r>
            <a:endParaRPr lang="en-US" altLang="zh-CN" sz="2000" dirty="0">
              <a:cs typeface="Times New Roman" pitchFamily="18" charset="0"/>
            </a:endParaRPr>
          </a:p>
          <a:p>
            <a:pPr lvl="1">
              <a:lnSpc>
                <a:spcPct val="125000"/>
              </a:lnSpc>
            </a:pPr>
            <a:r>
              <a:rPr lang="zh-CN" altLang="en-US" sz="2000" dirty="0">
                <a:cs typeface="Times New Roman" pitchFamily="18" charset="0"/>
              </a:rPr>
              <a:t>均方根保证结果与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zh-CN" altLang="en-US" sz="2000" dirty="0">
                <a:cs typeface="Times New Roman" pitchFamily="18" charset="0"/>
              </a:rPr>
              <a:t>在同样的度量单位上。</a:t>
            </a:r>
            <a:endParaRPr lang="en-US" altLang="zh-CN" sz="2000" i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5000"/>
              </a:lnSpc>
            </a:pPr>
            <a:endParaRPr lang="en-US" altLang="zh-CN" sz="2000" dirty="0">
              <a:cs typeface="Times New Roman" pitchFamily="18" charset="0"/>
            </a:endParaRPr>
          </a:p>
          <a:p>
            <a:pPr>
              <a:lnSpc>
                <a:spcPct val="125000"/>
              </a:lnSpc>
            </a:pPr>
            <a:endParaRPr lang="en-US" altLang="zh-CN" sz="2000" dirty="0">
              <a:cs typeface="Times New Roman" pitchFamily="18" charset="0"/>
            </a:endParaRPr>
          </a:p>
          <a:p>
            <a:pPr>
              <a:lnSpc>
                <a:spcPct val="125000"/>
              </a:lnSpc>
            </a:pPr>
            <a:endParaRPr lang="zh-CN" altLang="en-US" sz="2000" dirty="0">
              <a:cs typeface="Times New Roman" pitchFamily="18" charset="0"/>
            </a:endParaRPr>
          </a:p>
        </p:txBody>
      </p:sp>
      <p:graphicFrame>
        <p:nvGraphicFramePr>
          <p:cNvPr id="283650" name="Object 2"/>
          <p:cNvGraphicFramePr>
            <a:graphicFrameLocks noChangeAspect="1"/>
          </p:cNvGraphicFramePr>
          <p:nvPr/>
        </p:nvGraphicFramePr>
        <p:xfrm>
          <a:off x="329941" y="2416934"/>
          <a:ext cx="4818510" cy="873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" name="Equation" r:id="rId4" imgW="64922400" imgH="10363200" progId="Equation.DSMT4">
                  <p:embed/>
                </p:oleObj>
              </mc:Choice>
              <mc:Fallback>
                <p:oleObj name="Equation" r:id="rId4" imgW="64922400" imgH="103632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941" y="2416934"/>
                        <a:ext cx="4818510" cy="8730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1280309" y="4498819"/>
          <a:ext cx="2339584" cy="6421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9" name="Equation" r:id="rId6" imgW="31089600" imgH="9753600" progId="Equation.DSMT4">
                  <p:embed/>
                </p:oleObj>
              </mc:Choice>
              <mc:Fallback>
                <p:oleObj name="Equation" r:id="rId6" imgW="31089600" imgH="97536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0309" y="4498819"/>
                        <a:ext cx="2339584" cy="64210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3242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怎么样在测试数据上预测得好？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09847" y="1046442"/>
            <a:ext cx="8286577" cy="5032375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n"/>
            </a:pPr>
            <a:r>
              <a:rPr lang="zh-CN" altLang="en-US" sz="2400" kern="12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两方面</a:t>
            </a:r>
            <a:r>
              <a:rPr lang="en-US" altLang="zh-CN" sz="2400" kern="12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:</a:t>
            </a:r>
          </a:p>
          <a:p>
            <a:pPr marL="514350" lvl="2">
              <a:lnSpc>
                <a:spcPct val="120000"/>
              </a:lnSpc>
              <a:spcBef>
                <a:spcPts val="750"/>
              </a:spcBef>
              <a:buFont typeface="Wingdings" pitchFamily="2" charset="2"/>
              <a:buChar char="l"/>
            </a:pPr>
            <a:r>
              <a:rPr lang="zh-CN" altLang="en-US" sz="2000" kern="1200" dirty="0">
                <a:solidFill>
                  <a:srgbClr val="09405E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模型对训练数据拟合得好</a:t>
            </a:r>
            <a:endParaRPr lang="en-US" altLang="zh-CN" sz="2000" kern="1200" dirty="0">
              <a:solidFill>
                <a:srgbClr val="09405E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857250" lvl="4">
              <a:lnSpc>
                <a:spcPct val="120000"/>
              </a:lnSpc>
              <a:spcBef>
                <a:spcPts val="750"/>
              </a:spcBef>
              <a:buFont typeface="Wingdings" pitchFamily="2" charset="2"/>
              <a:buChar char="l"/>
            </a:pPr>
            <a:r>
              <a:rPr lang="zh-CN" altLang="en-US" sz="2000" kern="1200" dirty="0">
                <a:solidFill>
                  <a:srgbClr val="09405E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需要复杂的模型</a:t>
            </a:r>
            <a:endParaRPr lang="en-US" altLang="zh-CN" sz="2000" kern="1200" dirty="0">
              <a:solidFill>
                <a:srgbClr val="09405E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514350" lvl="2">
              <a:lnSpc>
                <a:spcPct val="120000"/>
              </a:lnSpc>
              <a:spcBef>
                <a:spcPts val="750"/>
              </a:spcBef>
              <a:buFont typeface="Wingdings" pitchFamily="2" charset="2"/>
              <a:buChar char="l"/>
            </a:pPr>
            <a:r>
              <a:rPr lang="zh-CN" altLang="en-US" sz="2000" kern="1200" dirty="0">
                <a:solidFill>
                  <a:srgbClr val="09405E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模型具有一定的能力来容忍测试数据的不同行为</a:t>
            </a:r>
            <a:endParaRPr lang="en-US" altLang="zh-CN" sz="2000" kern="1200" dirty="0">
              <a:solidFill>
                <a:srgbClr val="09405E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857250" lvl="3">
              <a:lnSpc>
                <a:spcPct val="120000"/>
              </a:lnSpc>
              <a:spcBef>
                <a:spcPts val="750"/>
              </a:spcBef>
              <a:buFont typeface="Wingdings" pitchFamily="2" charset="2"/>
              <a:buChar char="l"/>
            </a:pPr>
            <a:r>
              <a:rPr lang="zh-CN" altLang="en-US" sz="2000" kern="1200" dirty="0">
                <a:solidFill>
                  <a:srgbClr val="09405E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需要稳定的模型 </a:t>
            </a:r>
            <a:r>
              <a:rPr lang="en-US" altLang="zh-CN" sz="2000" kern="1200" dirty="0">
                <a:solidFill>
                  <a:srgbClr val="09405E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(less complex)</a:t>
            </a:r>
          </a:p>
          <a:p>
            <a:pPr>
              <a:lnSpc>
                <a:spcPct val="120000"/>
              </a:lnSpc>
              <a:buFont typeface="Wingdings" pitchFamily="2" charset="2"/>
              <a:buChar char="n"/>
            </a:pPr>
            <a:r>
              <a:rPr lang="zh-CN" altLang="en-US" sz="2400" kern="12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模型复杂度与 数据集的大小</a:t>
            </a:r>
            <a:endParaRPr lang="en-US" altLang="zh-CN" sz="2400" kern="12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marL="514350" lvl="2">
              <a:lnSpc>
                <a:spcPct val="120000"/>
              </a:lnSpc>
              <a:spcBef>
                <a:spcPts val="750"/>
              </a:spcBef>
              <a:buFont typeface="Wingdings" pitchFamily="2" charset="2"/>
              <a:buChar char="l"/>
            </a:pPr>
            <a:r>
              <a:rPr lang="en-US" altLang="zh-CN" sz="2000" i="1" kern="12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N</a:t>
            </a:r>
            <a:r>
              <a:rPr lang="en-US" altLang="zh-CN" sz="2000" kern="12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=15,100</a:t>
            </a:r>
          </a:p>
          <a:p>
            <a:pPr marL="514350" lvl="2">
              <a:lnSpc>
                <a:spcPct val="120000"/>
              </a:lnSpc>
              <a:spcBef>
                <a:spcPts val="750"/>
              </a:spcBef>
              <a:buFont typeface="Wingdings" pitchFamily="2" charset="2"/>
              <a:buChar char="l"/>
            </a:pPr>
            <a:r>
              <a:rPr lang="zh-CN" altLang="en-US" sz="2000" kern="12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对于一个给定复杂度的模型，过拟合问题会随着训练数据集的增加而减轻。</a:t>
            </a:r>
          </a:p>
          <a:p>
            <a:pPr marL="514350" lvl="2">
              <a:lnSpc>
                <a:spcPct val="120000"/>
              </a:lnSpc>
              <a:spcBef>
                <a:spcPts val="750"/>
              </a:spcBef>
              <a:buFont typeface="Wingdings" pitchFamily="2" charset="2"/>
              <a:buChar char="l"/>
            </a:pPr>
            <a:r>
              <a:rPr lang="zh-CN" altLang="en-US" sz="2000" kern="12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数据集越大，就能支持利用越复杂的模型来拟合数据。</a:t>
            </a:r>
          </a:p>
          <a:p>
            <a:pPr marL="514350" lvl="2">
              <a:lnSpc>
                <a:spcPct val="120000"/>
              </a:lnSpc>
              <a:spcBef>
                <a:spcPts val="750"/>
              </a:spcBef>
              <a:buFont typeface="Wingdings" pitchFamily="2" charset="2"/>
              <a:buChar char="l"/>
            </a:pPr>
            <a:r>
              <a:rPr lang="zh-CN" altLang="en-US" sz="2000" kern="12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数据量大小：不能少于模型自适应参数数目的</a:t>
            </a:r>
            <a:r>
              <a:rPr lang="en-US" altLang="zh-CN" sz="2000" kern="12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5-10</a:t>
            </a:r>
            <a:r>
              <a:rPr lang="zh-CN" altLang="en-US" sz="2000" kern="12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倍</a:t>
            </a:r>
            <a:endParaRPr lang="en-US" altLang="zh-CN" sz="2000" kern="12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marL="514350" lvl="2">
              <a:spcBef>
                <a:spcPts val="750"/>
              </a:spcBef>
              <a:buNone/>
            </a:pPr>
            <a:br>
              <a:rPr lang="en-US" altLang="zh-CN" sz="2000" dirty="0">
                <a:latin typeface="微软雅黑" pitchFamily="34" charset="-122"/>
                <a:ea typeface="微软雅黑" pitchFamily="34" charset="-122"/>
              </a:rPr>
            </a:b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95258" y="923784"/>
            <a:ext cx="1917470" cy="16591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82425" y="942681"/>
            <a:ext cx="1921763" cy="16025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536067" y="1413689"/>
                <a:ext cx="287836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051" y="1413690"/>
                <a:ext cx="215877" cy="246221"/>
              </a:xfrm>
              <a:prstGeom prst="rect">
                <a:avLst/>
              </a:prstGeom>
              <a:blipFill rotWithShape="0">
                <a:blip r:embed="rId5" cstate="print"/>
                <a:stretch>
                  <a:fillRect/>
                </a:stretch>
              </a:blipFill>
            </p:spPr>
            <p:txBody>
              <a:bodyPr lIns="68580" tIns="34290" rIns="68580" bIns="34290"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8177338" y="1383476"/>
                <a:ext cx="287836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005" y="1383476"/>
                <a:ext cx="215877" cy="246221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 lIns="68580" tIns="34290" rIns="68580" bIns="34290"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6609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9596" y="174468"/>
            <a:ext cx="7461817" cy="548367"/>
          </a:xfrm>
        </p:spPr>
        <p:txBody>
          <a:bodyPr/>
          <a:lstStyle/>
          <a:p>
            <a:r>
              <a:rPr lang="zh-CN" altLang="en-US" sz="2800" dirty="0"/>
              <a:t>正则项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0"/>
          </p:nvPr>
        </p:nvSpPr>
        <p:spPr>
          <a:xfrm>
            <a:off x="388858" y="842966"/>
            <a:ext cx="8473202" cy="5237271"/>
          </a:xfrm>
        </p:spPr>
        <p:txBody>
          <a:bodyPr/>
          <a:lstStyle/>
          <a:p>
            <a:r>
              <a:rPr lang="zh-CN" altLang="en-US" sz="2800" dirty="0"/>
              <a:t>在原来的经验损失函数中添加一个</a:t>
            </a:r>
            <a:r>
              <a:rPr lang="zh-CN" altLang="en-US" sz="2800" b="1" dirty="0">
                <a:solidFill>
                  <a:srgbClr val="FF0000"/>
                </a:solidFill>
              </a:rPr>
              <a:t>惩罚项，</a:t>
            </a:r>
            <a:r>
              <a:rPr lang="zh-CN" altLang="en-US" sz="2800" dirty="0"/>
              <a:t>不鼓励复杂的模型</a:t>
            </a:r>
            <a:endParaRPr lang="en-US" altLang="zh-CN" sz="2800" dirty="0"/>
          </a:p>
          <a:p>
            <a:pPr>
              <a:lnSpc>
                <a:spcPct val="114000"/>
              </a:lnSpc>
            </a:pPr>
            <a:endParaRPr lang="en-US" altLang="zh-CN" sz="2800" dirty="0"/>
          </a:p>
          <a:p>
            <a:pPr>
              <a:lnSpc>
                <a:spcPct val="114000"/>
              </a:lnSpc>
            </a:pPr>
            <a:endParaRPr lang="en-US" altLang="zh-CN" sz="2800" dirty="0"/>
          </a:p>
          <a:p>
            <a:pPr>
              <a:lnSpc>
                <a:spcPct val="114000"/>
              </a:lnSpc>
            </a:pPr>
            <a:endParaRPr lang="en-US" altLang="zh-CN" sz="2800" dirty="0"/>
          </a:p>
          <a:p>
            <a:pPr>
              <a:lnSpc>
                <a:spcPct val="114000"/>
              </a:lnSpc>
            </a:pPr>
            <a:r>
              <a:rPr lang="en-US" altLang="zh-CN" sz="2800" dirty="0"/>
              <a:t>L2 </a:t>
            </a:r>
            <a:r>
              <a:rPr lang="zh-CN" altLang="en-US" sz="2800" dirty="0"/>
              <a:t>范数</a:t>
            </a:r>
            <a:r>
              <a:rPr lang="en-US" altLang="zh-CN" sz="2800" dirty="0"/>
              <a:t>/</a:t>
            </a:r>
            <a:r>
              <a:rPr lang="zh-CN" altLang="en-US" sz="2800" dirty="0"/>
              <a:t>岭回归（</a:t>
            </a:r>
            <a:r>
              <a:rPr lang="en-US" altLang="zh-CN" sz="2800" dirty="0"/>
              <a:t>ridge regression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>
              <a:lnSpc>
                <a:spcPct val="114000"/>
              </a:lnSpc>
            </a:pPr>
            <a:endParaRPr lang="en-US" altLang="zh-CN" sz="2800" dirty="0"/>
          </a:p>
          <a:p>
            <a:pPr>
              <a:lnSpc>
                <a:spcPct val="114000"/>
              </a:lnSpc>
            </a:pPr>
            <a:endParaRPr lang="en-US" altLang="zh-CN" sz="2800" dirty="0"/>
          </a:p>
          <a:p>
            <a:pPr>
              <a:lnSpc>
                <a:spcPct val="114000"/>
              </a:lnSpc>
            </a:pPr>
            <a:r>
              <a:rPr lang="zh-CN" altLang="en-US" sz="2800" dirty="0"/>
              <a:t>其中</a:t>
            </a:r>
            <a:endParaRPr lang="en-US" altLang="zh-CN" sz="2800" dirty="0"/>
          </a:p>
          <a:p>
            <a:pPr lvl="1"/>
            <a:r>
              <a:rPr lang="zh-CN" altLang="en-US" sz="2400" dirty="0"/>
              <a:t>    决定了相比于误差项，正则项的相对重要程度</a:t>
            </a:r>
            <a:endParaRPr lang="en-US" altLang="zh-CN" sz="2400" dirty="0"/>
          </a:p>
          <a:p>
            <a:pPr lvl="1"/>
            <a:r>
              <a:rPr lang="zh-CN" altLang="en-US" sz="2400" dirty="0"/>
              <a:t>小的    对应大的复杂度</a:t>
            </a:r>
            <a:endParaRPr lang="en-US" altLang="zh-CN" sz="2400" dirty="0"/>
          </a:p>
          <a:p>
            <a:pPr lvl="1">
              <a:lnSpc>
                <a:spcPct val="114000"/>
              </a:lnSpc>
            </a:pPr>
            <a:r>
              <a:rPr lang="zh-CN" altLang="en-US" sz="2400" dirty="0"/>
              <a:t>最小化问题可以利用一些方法得到闭式解，比如统计中的</a:t>
            </a:r>
            <a:r>
              <a:rPr lang="en-US" altLang="zh-CN" sz="2400" dirty="0"/>
              <a:t>shrinkage </a:t>
            </a:r>
            <a:r>
              <a:rPr lang="zh-CN" altLang="en-US" sz="2400" dirty="0"/>
              <a:t>，神经网络中的</a:t>
            </a:r>
            <a:r>
              <a:rPr lang="en-US" altLang="zh-CN" sz="2400" dirty="0"/>
              <a:t>weight decay </a:t>
            </a:r>
            <a:r>
              <a:rPr lang="zh-CN" altLang="en-US" sz="2400" dirty="0"/>
              <a:t>。</a:t>
            </a:r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6825006" y="3299381"/>
            <a:ext cx="801279" cy="527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6723" name="Object 3"/>
          <p:cNvGraphicFramePr>
            <a:graphicFrameLocks noChangeAspect="1"/>
          </p:cNvGraphicFramePr>
          <p:nvPr/>
        </p:nvGraphicFramePr>
        <p:xfrm>
          <a:off x="798975" y="3591612"/>
          <a:ext cx="6365396" cy="8289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7" name="Equation" r:id="rId3" imgW="88392000" imgH="10363200" progId="Equation.DSMT4">
                  <p:embed/>
                </p:oleObj>
              </mc:Choice>
              <mc:Fallback>
                <p:oleObj name="Equation" r:id="rId3" imgW="88392000" imgH="103632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8975" y="3591612"/>
                        <a:ext cx="6365396" cy="8289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24" name="Object 4"/>
          <p:cNvGraphicFramePr>
            <a:graphicFrameLocks noChangeAspect="1"/>
          </p:cNvGraphicFramePr>
          <p:nvPr/>
        </p:nvGraphicFramePr>
        <p:xfrm>
          <a:off x="7593133" y="2882787"/>
          <a:ext cx="825004" cy="698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8" name="Equation" r:id="rId5" imgW="7620000" imgH="7315200" progId="Equation.DSMT4">
                  <p:embed/>
                </p:oleObj>
              </mc:Choice>
              <mc:Fallback>
                <p:oleObj name="Equation" r:id="rId5" imgW="7620000" imgH="731520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3133" y="2882787"/>
                        <a:ext cx="825004" cy="6989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25" name="Object 5"/>
          <p:cNvGraphicFramePr>
            <a:graphicFrameLocks noChangeAspect="1"/>
          </p:cNvGraphicFramePr>
          <p:nvPr/>
        </p:nvGraphicFramePr>
        <p:xfrm>
          <a:off x="1635550" y="4468305"/>
          <a:ext cx="4020532" cy="5656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9" name="Equation" r:id="rId7" imgW="1942920" imgH="279360" progId="Equation.DSMT4">
                  <p:embed/>
                </p:oleObj>
              </mc:Choice>
              <mc:Fallback>
                <p:oleObj name="Equation" r:id="rId7" imgW="1942920" imgH="27936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5550" y="4468305"/>
                        <a:ext cx="4020532" cy="5656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26" name="Object 6"/>
          <p:cNvGraphicFramePr>
            <a:graphicFrameLocks noChangeAspect="1"/>
          </p:cNvGraphicFramePr>
          <p:nvPr/>
        </p:nvGraphicFramePr>
        <p:xfrm>
          <a:off x="958939" y="5021809"/>
          <a:ext cx="241918" cy="4105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0" name="Equation" r:id="rId9" imgW="3352800" imgH="4267200" progId="Equation.DSMT4">
                  <p:embed/>
                </p:oleObj>
              </mc:Choice>
              <mc:Fallback>
                <p:oleObj name="Equation" r:id="rId9" imgW="3352800" imgH="4267200" progId="Equation.DSMT4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8939" y="5021809"/>
                        <a:ext cx="241918" cy="4105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28" name="Object 8"/>
          <p:cNvGraphicFramePr>
            <a:graphicFrameLocks noChangeAspect="1"/>
          </p:cNvGraphicFramePr>
          <p:nvPr/>
        </p:nvGraphicFramePr>
        <p:xfrm>
          <a:off x="1574911" y="5426236"/>
          <a:ext cx="241697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1" name="Equation" r:id="rId11" imgW="3352800" imgH="4267200" progId="Equation.DSMT4">
                  <p:embed/>
                </p:oleObj>
              </mc:Choice>
              <mc:Fallback>
                <p:oleObj name="Equation" r:id="rId11" imgW="3352800" imgH="4267200" progId="Equation.DSMT4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4911" y="5426236"/>
                        <a:ext cx="241697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4570395" y="1998483"/>
            <a:ext cx="4138439" cy="75600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2100" dirty="0"/>
              <a:t>结构风险最小化</a:t>
            </a:r>
            <a:endParaRPr lang="en-US" altLang="zh-CN" sz="2100" dirty="0"/>
          </a:p>
          <a:p>
            <a:r>
              <a:rPr lang="en-US" altLang="zh-CN" sz="2100" dirty="0"/>
              <a:t>(Structural Risk Minimization, SRM</a:t>
            </a:r>
            <a:r>
              <a:rPr lang="zh-CN" altLang="en-US" sz="2100" dirty="0"/>
              <a:t>）</a:t>
            </a:r>
          </a:p>
        </p:txBody>
      </p:sp>
      <p:graphicFrame>
        <p:nvGraphicFramePr>
          <p:cNvPr id="12302" name="Object 14"/>
          <p:cNvGraphicFramePr>
            <a:graphicFrameLocks noChangeAspect="1"/>
          </p:cNvGraphicFramePr>
          <p:nvPr/>
        </p:nvGraphicFramePr>
        <p:xfrm>
          <a:off x="817993" y="1989055"/>
          <a:ext cx="3565470" cy="772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2" name="Equation" r:id="rId12" imgW="53644800" imgH="10363200" progId="Equation.DSMT4">
                  <p:embed/>
                </p:oleObj>
              </mc:Choice>
              <mc:Fallback>
                <p:oleObj name="Equation" r:id="rId12" imgW="53644800" imgH="10363200" progId="Equation.DSMT4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7993" y="1989055"/>
                        <a:ext cx="3565470" cy="772999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2515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6200" y="954931"/>
            <a:ext cx="7502509" cy="4592655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不同</a:t>
            </a:r>
            <a:r>
              <a:rPr lang="zh-CN" altLang="en-US" sz="28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i="1" dirty="0">
                <a:latin typeface="Times New Roman" pitchFamily="18" charset="0"/>
                <a:cs typeface="Times New Roman" pitchFamily="18" charset="0"/>
              </a:rPr>
              <a:t>M </a:t>
            </a: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下得到的 </a:t>
            </a:r>
            <a:r>
              <a:rPr lang="en-US" altLang="zh-CN" sz="2800" i="1" dirty="0">
                <a:latin typeface="Times New Roman" pitchFamily="18" charset="0"/>
                <a:cs typeface="Times New Roman" pitchFamily="18" charset="0"/>
              </a:rPr>
              <a:t>w*</a:t>
            </a:r>
            <a:endParaRPr lang="zh-CN" altLang="en-US" sz="28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98898" y="5594130"/>
            <a:ext cx="6122259" cy="71558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2100" b="1" dirty="0">
                <a:solidFill>
                  <a:srgbClr val="0000FF"/>
                </a:solidFill>
              </a:rPr>
              <a:t>随着</a:t>
            </a:r>
            <a:r>
              <a:rPr lang="en-US" altLang="zh-CN" sz="2100" b="1" i="1" dirty="0">
                <a:solidFill>
                  <a:srgbClr val="0000FF"/>
                </a:solidFill>
              </a:rPr>
              <a:t>M</a:t>
            </a:r>
            <a:r>
              <a:rPr lang="zh-CN" altLang="en-US" sz="2100" b="1" dirty="0">
                <a:solidFill>
                  <a:srgbClr val="0000FF"/>
                </a:solidFill>
              </a:rPr>
              <a:t>的增加，系数的绝对值增加</a:t>
            </a:r>
            <a:endParaRPr lang="en-US" altLang="zh-CN" sz="2100" b="1" dirty="0">
              <a:solidFill>
                <a:srgbClr val="0000FF"/>
              </a:solidFill>
            </a:endParaRPr>
          </a:p>
          <a:p>
            <a:r>
              <a:rPr lang="zh-CN" altLang="en-US" sz="2100" b="1" dirty="0">
                <a:solidFill>
                  <a:srgbClr val="0000FF"/>
                </a:solidFill>
              </a:rPr>
              <a:t>当</a:t>
            </a:r>
            <a:r>
              <a:rPr lang="en-US" altLang="zh-CN" sz="2100" b="1" i="1" dirty="0">
                <a:solidFill>
                  <a:srgbClr val="0000FF"/>
                </a:solidFill>
              </a:rPr>
              <a:t>M</a:t>
            </a:r>
            <a:r>
              <a:rPr lang="en-US" altLang="zh-CN" sz="2100" b="1" dirty="0">
                <a:solidFill>
                  <a:srgbClr val="0000FF"/>
                </a:solidFill>
              </a:rPr>
              <a:t>=9</a:t>
            </a:r>
            <a:r>
              <a:rPr lang="zh-CN" altLang="en-US" sz="2100" b="1" dirty="0">
                <a:solidFill>
                  <a:srgbClr val="0000FF"/>
                </a:solidFill>
              </a:rPr>
              <a:t>时，对目标变量中的噪声进行了很好地微调。</a:t>
            </a:r>
          </a:p>
        </p:txBody>
      </p:sp>
    </p:spTree>
    <p:extLst>
      <p:ext uri="{BB962C8B-B14F-4D97-AF65-F5344CB8AC3E}">
        <p14:creationId xmlns:p14="http://schemas.microsoft.com/office/powerpoint/2010/main" val="28983718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sz="2400" i="1" dirty="0"/>
              <a:t>M</a:t>
            </a:r>
            <a:r>
              <a:rPr lang="en-US" altLang="zh-CN" sz="2400" dirty="0"/>
              <a:t>=9 </a:t>
            </a:r>
            <a:r>
              <a:rPr lang="zh-CN" altLang="en-US" sz="2400" dirty="0"/>
              <a:t>时，使用正则误差函数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正则项的作用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2486" y="2015805"/>
            <a:ext cx="8295587" cy="42907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12580" y="1998921"/>
            <a:ext cx="1184763" cy="346249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1800" dirty="0"/>
              <a:t>最优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7583" y="4188242"/>
            <a:ext cx="1725105" cy="31547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1600" dirty="0"/>
              <a:t>大正则项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36474" y="4193980"/>
            <a:ext cx="1699482" cy="31547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1600" dirty="0"/>
              <a:t>无正则项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90744" y="2129764"/>
            <a:ext cx="1291202" cy="623248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68580" tIns="34290" rIns="68580" bIns="34290" rtlCol="0">
            <a:spAutoFit/>
          </a:bodyPr>
          <a:lstStyle/>
          <a:p>
            <a:pPr algn="ctr"/>
            <a:endParaRPr lang="en-US" altLang="zh-CN" sz="1800" dirty="0"/>
          </a:p>
          <a:p>
            <a:pPr algn="ctr"/>
            <a:r>
              <a:rPr lang="zh-CN" altLang="en-US" sz="1800" dirty="0"/>
              <a:t>无正则项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13179" y="2132102"/>
            <a:ext cx="1408652" cy="623248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68580" tIns="34290" rIns="68580" bIns="34290" rtlCol="0">
            <a:spAutoFit/>
          </a:bodyPr>
          <a:lstStyle/>
          <a:p>
            <a:pPr algn="ctr"/>
            <a:endParaRPr lang="en-US" altLang="zh-CN" sz="1800" dirty="0"/>
          </a:p>
          <a:p>
            <a:pPr algn="ctr"/>
            <a:r>
              <a:rPr lang="zh-CN" altLang="en-US" sz="1800" dirty="0"/>
              <a:t>大正则项</a:t>
            </a:r>
          </a:p>
        </p:txBody>
      </p:sp>
    </p:spTree>
    <p:extLst>
      <p:ext uri="{BB962C8B-B14F-4D97-AF65-F5344CB8AC3E}">
        <p14:creationId xmlns:p14="http://schemas.microsoft.com/office/powerpoint/2010/main" val="29772483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366000" y="954726"/>
            <a:ext cx="8064349" cy="523727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   控制模型的复杂度，因此也控制着过拟合的程度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类似于</a:t>
            </a:r>
            <a:r>
              <a:rPr lang="en-US" altLang="zh-CN" sz="2000" i="1" dirty="0"/>
              <a:t>M </a:t>
            </a:r>
            <a:r>
              <a:rPr lang="zh-CN" altLang="en-US" sz="2000" dirty="0"/>
              <a:t>的选择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方法</a:t>
            </a:r>
            <a:r>
              <a:rPr lang="en-US" altLang="zh-CN" sz="2400" dirty="0"/>
              <a:t>: </a:t>
            </a:r>
            <a:r>
              <a:rPr lang="zh-CN" altLang="en-US" sz="2400" dirty="0"/>
              <a:t>验证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训练数据集</a:t>
            </a:r>
            <a:endParaRPr lang="en-US" altLang="zh-CN" sz="2000" dirty="0"/>
          </a:p>
          <a:p>
            <a:pPr lvl="2">
              <a:lnSpc>
                <a:spcPct val="150000"/>
              </a:lnSpc>
            </a:pPr>
            <a:r>
              <a:rPr lang="zh-CN" altLang="en-US" sz="2000" dirty="0"/>
              <a:t>对于不同的</a:t>
            </a:r>
            <a:r>
              <a:rPr lang="en-US" altLang="zh-CN" sz="2000" i="1" dirty="0"/>
              <a:t>M</a:t>
            </a:r>
            <a:r>
              <a:rPr lang="en-US" altLang="zh-CN" sz="2000" dirty="0"/>
              <a:t> </a:t>
            </a:r>
            <a:r>
              <a:rPr lang="zh-CN" altLang="en-US" sz="2000" dirty="0"/>
              <a:t>或</a:t>
            </a:r>
            <a:r>
              <a:rPr lang="en-US" altLang="zh-CN" sz="2000" dirty="0"/>
              <a:t>       </a:t>
            </a:r>
            <a:r>
              <a:rPr lang="zh-CN" altLang="en-US" sz="2000" dirty="0"/>
              <a:t>，确定系数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验证集（</a:t>
            </a:r>
            <a:r>
              <a:rPr lang="en-US" altLang="zh-CN" sz="2000" dirty="0"/>
              <a:t>Validation set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lvl="2">
              <a:lnSpc>
                <a:spcPct val="150000"/>
              </a:lnSpc>
            </a:pPr>
            <a:r>
              <a:rPr lang="zh-CN" altLang="en-US" sz="2000" dirty="0"/>
              <a:t>优化模型复杂度</a:t>
            </a:r>
            <a:r>
              <a:rPr lang="en-US" altLang="zh-CN" sz="2000" dirty="0"/>
              <a:t>(</a:t>
            </a:r>
            <a:r>
              <a:rPr lang="en-US" altLang="zh-CN" sz="2000" i="1" dirty="0"/>
              <a:t>M</a:t>
            </a:r>
            <a:r>
              <a:rPr lang="en-US" altLang="zh-CN" sz="2000" dirty="0"/>
              <a:t> </a:t>
            </a:r>
            <a:r>
              <a:rPr lang="zh-CN" altLang="en-US" sz="2000" dirty="0"/>
              <a:t>或</a:t>
            </a:r>
            <a:r>
              <a:rPr lang="en-US" altLang="zh-CN" sz="2000" dirty="0"/>
              <a:t>     )</a:t>
            </a:r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交叉验证（</a:t>
            </a:r>
            <a:r>
              <a:rPr lang="en-US" altLang="zh-CN" sz="2000" dirty="0"/>
              <a:t>Cross validation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lvl="2">
              <a:lnSpc>
                <a:spcPct val="150000"/>
              </a:lnSpc>
            </a:pPr>
            <a:r>
              <a:rPr lang="en-US" altLang="zh-CN" sz="1800" dirty="0"/>
              <a:t>Hold out, k-fold, leave-one-out</a:t>
            </a:r>
            <a:endParaRPr lang="zh-CN" altLang="en-US" sz="18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正则项对于误差的影响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96206" y="2309741"/>
            <a:ext cx="3780149" cy="295104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28632" y="5395717"/>
            <a:ext cx="1859566" cy="400664"/>
          </a:xfrm>
          <a:prstGeom prst="rect">
            <a:avLst/>
          </a:prstGeom>
        </p:spPr>
      </p:pic>
      <p:graphicFrame>
        <p:nvGraphicFramePr>
          <p:cNvPr id="275457" name="Object 1"/>
          <p:cNvGraphicFramePr>
            <a:graphicFrameLocks noChangeAspect="1"/>
          </p:cNvGraphicFramePr>
          <p:nvPr/>
        </p:nvGraphicFramePr>
        <p:xfrm>
          <a:off x="622181" y="1089548"/>
          <a:ext cx="241697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8" name="Equation" r:id="rId5" imgW="3352800" imgH="4267200" progId="Equation.DSMT4">
                  <p:embed/>
                </p:oleObj>
              </mc:Choice>
              <mc:Fallback>
                <p:oleObj name="Equation" r:id="rId5" imgW="3352800" imgH="42672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181" y="1089548"/>
                        <a:ext cx="241697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5458" name="Object 2"/>
          <p:cNvGraphicFramePr>
            <a:graphicFrameLocks noChangeAspect="1"/>
          </p:cNvGraphicFramePr>
          <p:nvPr/>
        </p:nvGraphicFramePr>
        <p:xfrm>
          <a:off x="2947095" y="3249444"/>
          <a:ext cx="241697" cy="3327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9" name="Equation" r:id="rId7" imgW="3352800" imgH="4267200" progId="Equation.DSMT4">
                  <p:embed/>
                </p:oleObj>
              </mc:Choice>
              <mc:Fallback>
                <p:oleObj name="Equation" r:id="rId7" imgW="3352800" imgH="42672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7095" y="3249444"/>
                        <a:ext cx="241697" cy="3327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5459" name="Object 3"/>
          <p:cNvGraphicFramePr>
            <a:graphicFrameLocks noChangeAspect="1"/>
          </p:cNvGraphicFramePr>
          <p:nvPr/>
        </p:nvGraphicFramePr>
        <p:xfrm>
          <a:off x="3512200" y="4259195"/>
          <a:ext cx="201961" cy="3435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0" name="Equation" r:id="rId8" imgW="3352800" imgH="4267200" progId="Equation.DSMT4">
                  <p:embed/>
                </p:oleObj>
              </mc:Choice>
              <mc:Fallback>
                <p:oleObj name="Equation" r:id="rId8" imgW="3352800" imgH="426720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2200" y="4259195"/>
                        <a:ext cx="201961" cy="3435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5460" name="Object 4"/>
          <p:cNvGraphicFramePr>
            <a:graphicFrameLocks noChangeAspect="1"/>
          </p:cNvGraphicFramePr>
          <p:nvPr/>
        </p:nvGraphicFramePr>
        <p:xfrm>
          <a:off x="4552469" y="3244889"/>
          <a:ext cx="311760" cy="3520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1" name="Equation" r:id="rId9" imgW="3962400" imgH="3352800" progId="Equation.DSMT4">
                  <p:embed/>
                </p:oleObj>
              </mc:Choice>
              <mc:Fallback>
                <p:oleObj name="Equation" r:id="rId9" imgW="3962400" imgH="33528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2469" y="3244889"/>
                        <a:ext cx="311760" cy="3520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82624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40833" y="897888"/>
            <a:ext cx="6019085" cy="352328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L1 </a:t>
            </a:r>
            <a:r>
              <a:rPr lang="zh-CN" altLang="en-US" sz="2800" dirty="0"/>
              <a:t>和</a:t>
            </a:r>
            <a:r>
              <a:rPr lang="en-US" altLang="zh-CN" sz="2800" dirty="0"/>
              <a:t> L2 </a:t>
            </a:r>
            <a:r>
              <a:rPr lang="zh-CN" altLang="en-US" sz="2800" dirty="0"/>
              <a:t>范数的效果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24171" y="4535490"/>
            <a:ext cx="8786504" cy="2665412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/>
          <a:p>
            <a:r>
              <a:rPr lang="en-US" altLang="zh-CN" sz="2400" kern="12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en-US" altLang="zh-CN" sz="2400" kern="1200" baseline="-250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kern="12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400" kern="12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400" kern="12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en-US" altLang="zh-CN" sz="2400" kern="1200" baseline="-250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kern="12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范数直接拉向原点</a:t>
            </a:r>
            <a:endParaRPr lang="en-US" altLang="zh-CN" sz="2400" kern="12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kern="12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Lasso:</a:t>
            </a:r>
            <a:r>
              <a:rPr lang="zh-CN" altLang="en-US" sz="2400" kern="12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400" kern="12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en-US" altLang="zh-CN" sz="2400" kern="1200" baseline="-250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kern="12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范数会拉向坐标轴，即尝试将某些坐标设置为</a:t>
            </a:r>
            <a:r>
              <a:rPr lang="en-US" altLang="zh-CN" sz="2400" kern="12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</a:t>
            </a:r>
          </a:p>
          <a:p>
            <a:r>
              <a:rPr lang="zh-CN" altLang="en-US" sz="2400" kern="12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其它损失函数</a:t>
            </a:r>
            <a:r>
              <a:rPr lang="en-US" altLang="zh-CN" sz="2400" dirty="0">
                <a:solidFill>
                  <a:srgbClr val="002060"/>
                </a:solidFill>
              </a:rPr>
              <a:t>: Hinge loss, Huber loss, Cross-entropy, Exponential loss, quadratic loss,…</a:t>
            </a:r>
            <a:endParaRPr lang="zh-CN" altLang="en-US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5048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8184" y="3704734"/>
            <a:ext cx="8099736" cy="2153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泛化能力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31116" y="856820"/>
            <a:ext cx="8064349" cy="5237271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2800" dirty="0"/>
              <a:t>偏差</a:t>
            </a:r>
            <a:r>
              <a:rPr lang="en-US" altLang="zh-CN" sz="2800" dirty="0"/>
              <a:t>-</a:t>
            </a:r>
            <a:r>
              <a:rPr lang="zh-CN" altLang="en-US" sz="2800" dirty="0"/>
              <a:t>方差分解</a:t>
            </a:r>
            <a:endParaRPr lang="en-US" altLang="zh-CN" sz="2800" dirty="0"/>
          </a:p>
          <a:p>
            <a:pPr>
              <a:lnSpc>
                <a:spcPct val="120000"/>
              </a:lnSpc>
              <a:buNone/>
            </a:pPr>
            <a:r>
              <a:rPr lang="en-US" altLang="zh-CN" sz="28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    expected loss=bias</a:t>
            </a:r>
            <a:r>
              <a:rPr lang="en-US" altLang="zh-CN" sz="2800" i="1" baseline="30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8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+variance+noise</a:t>
            </a:r>
          </a:p>
          <a:p>
            <a:pPr lvl="1">
              <a:lnSpc>
                <a:spcPct val="120000"/>
              </a:lnSpc>
            </a:pPr>
            <a:r>
              <a:rPr lang="zh-CN" altLang="en-US" sz="20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频率学派关于模型复杂度的一种观点</a:t>
            </a:r>
            <a:endParaRPr lang="en-US" altLang="zh-CN" sz="20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用</a:t>
            </a:r>
            <a:r>
              <a:rPr lang="en-US" altLang="zh-CN" sz="2000" i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2000" baseline="-250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0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0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0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sz="20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表示在数据集</a:t>
            </a:r>
            <a:r>
              <a:rPr lang="en-US" altLang="zh-CN" sz="2000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zh-CN" altLang="en-US" sz="20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上训练的预测函数 </a:t>
            </a:r>
            <a:endParaRPr lang="en-US" altLang="zh-CN" sz="20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用 </a:t>
            </a:r>
            <a:r>
              <a:rPr lang="en-US" altLang="zh-CN" sz="2000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20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0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0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sz="20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表示最优的函数 ，如回归问题中，</a:t>
            </a:r>
            <a:r>
              <a:rPr lang="en-US" altLang="zh-CN" sz="2000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f</a:t>
            </a:r>
            <a:r>
              <a:rPr lang="en-US" altLang="zh-CN" sz="20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0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0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) =</a:t>
            </a:r>
            <a:r>
              <a:rPr lang="en-US" altLang="zh-CN" sz="2000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E(</a:t>
            </a:r>
            <a:r>
              <a:rPr lang="en-US" altLang="zh-CN" sz="2000" i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y|x</a:t>
            </a:r>
            <a:r>
              <a:rPr lang="en-US" altLang="zh-CN" sz="2000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zh-CN" altLang="en-US" sz="2800" dirty="0"/>
              <a:t>期望损失为</a:t>
            </a:r>
            <a:endParaRPr lang="en-US" altLang="zh-CN" sz="2800" dirty="0"/>
          </a:p>
          <a:p>
            <a:pPr>
              <a:buNone/>
            </a:pPr>
            <a:endParaRPr lang="en-US" altLang="zh-CN" sz="28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14000"/>
              </a:lnSpc>
            </a:pPr>
            <a:endParaRPr lang="zh-CN" altLang="en-US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/>
          <a:srcRect l="6671" t="4726" r="7088"/>
          <a:stretch/>
        </p:blipFill>
        <p:spPr>
          <a:xfrm>
            <a:off x="6981268" y="1102937"/>
            <a:ext cx="1909689" cy="1516245"/>
          </a:xfrm>
          <a:prstGeom prst="rect">
            <a:avLst/>
          </a:prstGeom>
        </p:spPr>
      </p:pic>
      <p:sp>
        <p:nvSpPr>
          <p:cNvPr id="10" name="文本框 7"/>
          <p:cNvSpPr txBox="1"/>
          <p:nvPr/>
        </p:nvSpPr>
        <p:spPr>
          <a:xfrm>
            <a:off x="1755913" y="5840405"/>
            <a:ext cx="993072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i="1" dirty="0">
                <a:solidFill>
                  <a:srgbClr val="FF0000"/>
                </a:solidFill>
              </a:rPr>
              <a:t>Bias^2</a:t>
            </a:r>
            <a:endParaRPr lang="zh-CN" altLang="en-US" sz="2400" i="1" dirty="0">
              <a:solidFill>
                <a:srgbClr val="FF0000"/>
              </a:solidFill>
            </a:endParaRPr>
          </a:p>
        </p:txBody>
      </p:sp>
      <p:sp>
        <p:nvSpPr>
          <p:cNvPr id="11" name="文本框 8"/>
          <p:cNvSpPr txBox="1"/>
          <p:nvPr/>
        </p:nvSpPr>
        <p:spPr>
          <a:xfrm>
            <a:off x="3116244" y="5851883"/>
            <a:ext cx="1461222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i="1" dirty="0">
                <a:solidFill>
                  <a:srgbClr val="0070C0"/>
                </a:solidFill>
              </a:rPr>
              <a:t>Variance</a:t>
            </a:r>
            <a:endParaRPr lang="zh-CN" altLang="en-US" sz="2400" i="1" dirty="0">
              <a:solidFill>
                <a:srgbClr val="0070C0"/>
              </a:solidFill>
            </a:endParaRPr>
          </a:p>
        </p:txBody>
      </p:sp>
      <p:sp>
        <p:nvSpPr>
          <p:cNvPr id="12" name="文本框 9"/>
          <p:cNvSpPr txBox="1"/>
          <p:nvPr/>
        </p:nvSpPr>
        <p:spPr>
          <a:xfrm>
            <a:off x="5915568" y="5868685"/>
            <a:ext cx="1181595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i="1" dirty="0">
                <a:solidFill>
                  <a:srgbClr val="FFC000"/>
                </a:solidFill>
              </a:rPr>
              <a:t>Noise</a:t>
            </a:r>
            <a:endParaRPr lang="zh-CN" altLang="en-US" sz="2400" i="1" dirty="0">
              <a:solidFill>
                <a:srgbClr val="FFC000"/>
              </a:solidFill>
            </a:endParaRPr>
          </a:p>
        </p:txBody>
      </p:sp>
      <p:sp>
        <p:nvSpPr>
          <p:cNvPr id="13" name="文本框 10"/>
          <p:cNvSpPr txBox="1"/>
          <p:nvPr/>
        </p:nvSpPr>
        <p:spPr>
          <a:xfrm>
            <a:off x="96411" y="5786956"/>
            <a:ext cx="1807803" cy="90024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</a:rPr>
              <a:t>度量了模型的期望预测和</a:t>
            </a:r>
            <a:r>
              <a:rPr lang="zh-CN" altLang="en-US" sz="1800" b="1" i="1" dirty="0">
                <a:solidFill>
                  <a:srgbClr val="FF0000"/>
                </a:solidFill>
              </a:rPr>
              <a:t>真实结果</a:t>
            </a:r>
            <a:r>
              <a:rPr lang="zh-CN" altLang="en-US" sz="1800" dirty="0">
                <a:solidFill>
                  <a:srgbClr val="FF0000"/>
                </a:solidFill>
              </a:rPr>
              <a:t>的偏离程度</a:t>
            </a:r>
          </a:p>
        </p:txBody>
      </p:sp>
      <p:sp>
        <p:nvSpPr>
          <p:cNvPr id="14" name="文本框 12"/>
          <p:cNvSpPr txBox="1"/>
          <p:nvPr/>
        </p:nvSpPr>
        <p:spPr>
          <a:xfrm>
            <a:off x="4248003" y="5850601"/>
            <a:ext cx="1360946" cy="90024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800" dirty="0">
                <a:solidFill>
                  <a:srgbClr val="0070C0"/>
                </a:solidFill>
              </a:rPr>
              <a:t>刻画了数据扰动所造成的影响</a:t>
            </a:r>
          </a:p>
        </p:txBody>
      </p:sp>
      <p:sp>
        <p:nvSpPr>
          <p:cNvPr id="15" name="文本框 13"/>
          <p:cNvSpPr txBox="1"/>
          <p:nvPr/>
        </p:nvSpPr>
        <p:spPr>
          <a:xfrm>
            <a:off x="6647457" y="5909575"/>
            <a:ext cx="1855520" cy="90024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800" dirty="0">
                <a:solidFill>
                  <a:srgbClr val="FFC000"/>
                </a:solidFill>
              </a:rPr>
              <a:t>与</a:t>
            </a:r>
            <a:r>
              <a:rPr lang="en-US" altLang="zh-CN" sz="1800" i="1" dirty="0">
                <a:solidFill>
                  <a:srgbClr val="FFC000"/>
                </a:solidFill>
              </a:rPr>
              <a:t>f</a:t>
            </a:r>
            <a:r>
              <a:rPr lang="zh-CN" altLang="en-US" sz="1800" dirty="0">
                <a:solidFill>
                  <a:srgbClr val="FFC000"/>
                </a:solidFill>
              </a:rPr>
              <a:t>相互独立，刻画了问题的难易程度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/>
          <a:srcRect l="8506" t="3670" r="6043"/>
          <a:stretch/>
        </p:blipFill>
        <p:spPr>
          <a:xfrm>
            <a:off x="7093831" y="3030536"/>
            <a:ext cx="1856936" cy="169229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9596" y="202749"/>
            <a:ext cx="8584404" cy="548367"/>
          </a:xfrm>
        </p:spPr>
        <p:txBody>
          <a:bodyPr/>
          <a:lstStyle/>
          <a:p>
            <a:r>
              <a:rPr lang="zh-CN" altLang="en-US" sz="2800" dirty="0"/>
              <a:t>偏差</a:t>
            </a:r>
            <a:r>
              <a:rPr lang="en-US" altLang="zh-CN" sz="2800" dirty="0"/>
              <a:t>-</a:t>
            </a:r>
            <a:r>
              <a:rPr lang="zh-CN" altLang="en-US" sz="2800" dirty="0"/>
              <a:t>方差分解（</a:t>
            </a:r>
            <a:r>
              <a:rPr lang="en-US" altLang="zh-CN" sz="2800" dirty="0"/>
              <a:t>Bias-Variance Decomposition</a:t>
            </a:r>
            <a:r>
              <a:rPr lang="zh-CN" altLang="en-US" sz="2800" dirty="0"/>
              <a:t>）</a:t>
            </a:r>
          </a:p>
        </p:txBody>
      </p:sp>
      <p:graphicFrame>
        <p:nvGraphicFramePr>
          <p:cNvPr id="12" name="内容占位符 11"/>
          <p:cNvGraphicFramePr>
            <a:graphicFrameLocks noGrp="1" noChangeAspect="1"/>
          </p:cNvGraphicFramePr>
          <p:nvPr>
            <p:ph sz="quarter" idx="10"/>
          </p:nvPr>
        </p:nvGraphicFramePr>
        <p:xfrm>
          <a:off x="150829" y="1191967"/>
          <a:ext cx="8870622" cy="2729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89" name="Equation" r:id="rId3" imgW="2933640" imgH="850680" progId="Equation.DSMT4">
                  <p:embed/>
                </p:oleObj>
              </mc:Choice>
              <mc:Fallback>
                <p:oleObj name="Equation" r:id="rId3" imgW="2933640" imgH="850680" progId="Equation.DSMT4">
                  <p:embed/>
                  <p:pic>
                    <p:nvPicPr>
                      <p:cNvPr id="0" name="内容占位符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829" y="1191967"/>
                        <a:ext cx="8870622" cy="27295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74799" y="5452846"/>
            <a:ext cx="262073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注：</a:t>
            </a:r>
            <a:r>
              <a:rPr lang="en-US" altLang="zh-CN" sz="2400" dirty="0">
                <a:solidFill>
                  <a:srgbClr val="FF0000"/>
                </a:solidFill>
              </a:rPr>
              <a:t>E(</a:t>
            </a:r>
            <a:r>
              <a:rPr lang="en-US" altLang="zh-CN" sz="24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00" baseline="30000" dirty="0">
                <a:solidFill>
                  <a:srgbClr val="FF0000"/>
                </a:solidFill>
              </a:rPr>
              <a:t>2</a:t>
            </a:r>
            <a:r>
              <a:rPr lang="en-US" altLang="zh-CN" sz="2400" dirty="0">
                <a:solidFill>
                  <a:srgbClr val="FF0000"/>
                </a:solidFill>
              </a:rPr>
              <a:t>)=D(</a:t>
            </a:r>
            <a:r>
              <a:rPr lang="en-US" altLang="zh-CN" sz="24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00" dirty="0">
                <a:solidFill>
                  <a:srgbClr val="FF0000"/>
                </a:solidFill>
              </a:rPr>
              <a:t>)+E</a:t>
            </a:r>
            <a:r>
              <a:rPr lang="en-US" altLang="zh-CN" sz="2400" baseline="30000" dirty="0">
                <a:solidFill>
                  <a:srgbClr val="FF0000"/>
                </a:solidFill>
              </a:rPr>
              <a:t>2</a:t>
            </a:r>
            <a:r>
              <a:rPr lang="en-US" altLang="zh-CN" sz="2400" dirty="0">
                <a:solidFill>
                  <a:srgbClr val="FF0000"/>
                </a:solidFill>
              </a:rPr>
              <a:t>(</a:t>
            </a:r>
            <a:r>
              <a:rPr lang="en-US" altLang="zh-CN" sz="24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00" dirty="0">
                <a:solidFill>
                  <a:srgbClr val="FF0000"/>
                </a:solidFill>
              </a:rPr>
              <a:t>)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9293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426960" y="1046166"/>
            <a:ext cx="8064349" cy="5237271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2600" dirty="0"/>
              <a:t>产生数据 </a:t>
            </a:r>
            <a:endParaRPr lang="en-US" altLang="zh-CN" sz="2600" dirty="0"/>
          </a:p>
          <a:p>
            <a:pPr lvl="1">
              <a:lnSpc>
                <a:spcPct val="120000"/>
              </a:lnSpc>
            </a:pPr>
            <a:r>
              <a:rPr lang="en-US" altLang="zh-CN" sz="2400" dirty="0"/>
              <a:t>100 </a:t>
            </a:r>
            <a:r>
              <a:rPr lang="zh-CN" altLang="en-US" sz="2400" dirty="0"/>
              <a:t>个独立独立数据集</a:t>
            </a:r>
            <a:r>
              <a:rPr lang="en-US" altLang="zh-CN" sz="2400" dirty="0"/>
              <a:t>     ,</a:t>
            </a:r>
            <a:r>
              <a:rPr lang="en-US" altLang="zh-CN" sz="2400" i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400" dirty="0"/>
              <a:t>=1,…, 100, </a:t>
            </a:r>
            <a:r>
              <a:rPr lang="zh-CN" altLang="en-US" sz="2400" dirty="0"/>
              <a:t>每个数据集包含由               产生的</a:t>
            </a:r>
            <a:r>
              <a:rPr lang="en-US" altLang="zh-CN" sz="2400" i="1" dirty="0"/>
              <a:t>N</a:t>
            </a:r>
            <a:r>
              <a:rPr lang="en-US" altLang="zh-CN" sz="2400" dirty="0"/>
              <a:t>=25</a:t>
            </a:r>
            <a:r>
              <a:rPr lang="zh-CN" altLang="en-US" sz="2400" dirty="0"/>
              <a:t>个数据点。</a:t>
            </a:r>
            <a:endParaRPr lang="en-US" altLang="zh-CN" sz="2400" dirty="0"/>
          </a:p>
          <a:p>
            <a:pPr lvl="1">
              <a:lnSpc>
                <a:spcPct val="120000"/>
              </a:lnSpc>
            </a:pPr>
            <a:endParaRPr lang="en-US" altLang="zh-CN" sz="2000" dirty="0"/>
          </a:p>
          <a:p>
            <a:pPr>
              <a:lnSpc>
                <a:spcPct val="120000"/>
              </a:lnSpc>
            </a:pPr>
            <a:r>
              <a:rPr lang="zh-CN" altLang="en-US" sz="2600" dirty="0"/>
              <a:t>模型</a:t>
            </a:r>
            <a:r>
              <a:rPr lang="en-US" altLang="zh-CN" sz="2600" dirty="0"/>
              <a:t>:</a:t>
            </a:r>
          </a:p>
          <a:p>
            <a:pPr lvl="1">
              <a:lnSpc>
                <a:spcPct val="120000"/>
              </a:lnSpc>
            </a:pPr>
            <a:r>
              <a:rPr lang="zh-CN" altLang="en-US" sz="2400" dirty="0"/>
              <a:t>利用</a:t>
            </a:r>
            <a:r>
              <a:rPr lang="en-US" altLang="zh-CN" sz="2400" dirty="0"/>
              <a:t>24</a:t>
            </a:r>
            <a:r>
              <a:rPr lang="zh-CN" altLang="en-US" sz="2400" dirty="0"/>
              <a:t>个高斯基函数进行线性回归</a:t>
            </a:r>
            <a:r>
              <a:rPr lang="en-US" altLang="zh-CN" sz="2400" dirty="0"/>
              <a:t> (</a:t>
            </a:r>
            <a:r>
              <a:rPr lang="en-US" altLang="zh-CN" sz="2400" i="1" dirty="0"/>
              <a:t>M</a:t>
            </a:r>
            <a:r>
              <a:rPr lang="en-US" altLang="zh-CN" sz="2400" dirty="0"/>
              <a:t>=25)</a:t>
            </a:r>
          </a:p>
          <a:p>
            <a:pPr>
              <a:lnSpc>
                <a:spcPct val="120000"/>
              </a:lnSpc>
            </a:pPr>
            <a:endParaRPr lang="en-US" altLang="zh-CN" sz="2400" dirty="0"/>
          </a:p>
          <a:p>
            <a:pPr>
              <a:lnSpc>
                <a:spcPct val="120000"/>
              </a:lnSpc>
            </a:pPr>
            <a:endParaRPr lang="en-US" altLang="zh-CN" sz="2400" dirty="0"/>
          </a:p>
          <a:p>
            <a:pPr lvl="1">
              <a:lnSpc>
                <a:spcPct val="120000"/>
              </a:lnSpc>
            </a:pPr>
            <a:r>
              <a:rPr lang="zh-CN" altLang="en-US" sz="2400" dirty="0"/>
              <a:t>正则化的最小均方误差：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例子：偏差</a:t>
            </a:r>
            <a:r>
              <a:rPr lang="en-US" altLang="zh-CN" sz="2800" dirty="0"/>
              <a:t>-</a:t>
            </a:r>
            <a:r>
              <a:rPr lang="zh-CN" altLang="en-US" sz="2800" dirty="0"/>
              <a:t>方差分解</a:t>
            </a:r>
          </a:p>
        </p:txBody>
      </p:sp>
      <p:graphicFrame>
        <p:nvGraphicFramePr>
          <p:cNvPr id="268289" name="Object 1"/>
          <p:cNvGraphicFramePr>
            <a:graphicFrameLocks noChangeAspect="1"/>
          </p:cNvGraphicFramePr>
          <p:nvPr/>
        </p:nvGraphicFramePr>
        <p:xfrm>
          <a:off x="2088185" y="1085754"/>
          <a:ext cx="1955914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3" name="Equation" r:id="rId2" imgW="24079200" imgH="4876800" progId="Equation.DSMT4">
                  <p:embed/>
                </p:oleObj>
              </mc:Choice>
              <mc:Fallback>
                <p:oleObj name="Equation" r:id="rId2" imgW="24079200" imgH="48768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8185" y="1085754"/>
                        <a:ext cx="1955914" cy="430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747" name="Object 3"/>
          <p:cNvGraphicFramePr>
            <a:graphicFrameLocks noChangeAspect="1"/>
          </p:cNvGraphicFramePr>
          <p:nvPr/>
        </p:nvGraphicFramePr>
        <p:xfrm>
          <a:off x="4006101" y="1638875"/>
          <a:ext cx="30361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4" name="Equation" r:id="rId4" imgW="4572000" imgH="5486400" progId="Equation.DSMT4">
                  <p:embed/>
                </p:oleObj>
              </mc:Choice>
              <mc:Fallback>
                <p:oleObj name="Equation" r:id="rId4" imgW="4572000" imgH="548640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6101" y="1638875"/>
                        <a:ext cx="303610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748" name="Object 4"/>
          <p:cNvGraphicFramePr>
            <a:graphicFrameLocks noChangeAspect="1"/>
          </p:cNvGraphicFramePr>
          <p:nvPr/>
        </p:nvGraphicFramePr>
        <p:xfrm>
          <a:off x="1337859" y="3849744"/>
          <a:ext cx="6128170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5" name="Equation" r:id="rId6" imgW="77114400" imgH="10363200" progId="Equation.DSMT4">
                  <p:embed/>
                </p:oleObj>
              </mc:Choice>
              <mc:Fallback>
                <p:oleObj name="Equation" r:id="rId6" imgW="77114400" imgH="103632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7859" y="3849744"/>
                        <a:ext cx="6128170" cy="911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749" name="Object 5"/>
          <p:cNvGraphicFramePr>
            <a:graphicFrameLocks noChangeAspect="1"/>
          </p:cNvGraphicFramePr>
          <p:nvPr/>
        </p:nvGraphicFramePr>
        <p:xfrm>
          <a:off x="2918674" y="5273689"/>
          <a:ext cx="2586580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6" name="Equation" r:id="rId8" imgW="35052000" imgH="10363200" progId="Equation.DSMT4">
                  <p:embed/>
                </p:oleObj>
              </mc:Choice>
              <mc:Fallback>
                <p:oleObj name="Equation" r:id="rId8" imgW="35052000" imgH="1036320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8674" y="5273689"/>
                        <a:ext cx="2586580" cy="911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750" name="Object 6"/>
          <p:cNvGraphicFramePr>
            <a:graphicFrameLocks noChangeAspect="1"/>
          </p:cNvGraphicFramePr>
          <p:nvPr/>
        </p:nvGraphicFramePr>
        <p:xfrm>
          <a:off x="1210123" y="2063367"/>
          <a:ext cx="1193712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7" name="Equation" r:id="rId10" imgW="14020800" imgH="4876800" progId="Equation.DSMT4">
                  <p:embed/>
                </p:oleObj>
              </mc:Choice>
              <mc:Fallback>
                <p:oleObj name="Equation" r:id="rId10" imgW="14020800" imgH="487680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0123" y="2063367"/>
                        <a:ext cx="1193712" cy="43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9640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b="1" dirty="0"/>
              <a:t>机器学习简介</a:t>
            </a:r>
          </a:p>
        </p:txBody>
      </p:sp>
      <p:sp>
        <p:nvSpPr>
          <p:cNvPr id="4" name="副标题 3"/>
          <p:cNvSpPr>
            <a:spLocks noGrp="1"/>
          </p:cNvSpPr>
          <p:nvPr>
            <p:ph sz="quarter" idx="10"/>
          </p:nvPr>
        </p:nvSpPr>
        <p:spPr>
          <a:xfrm>
            <a:off x="390682" y="1008618"/>
            <a:ext cx="8064349" cy="5237271"/>
          </a:xfrm>
        </p:spPr>
        <p:txBody>
          <a:bodyPr/>
          <a:lstStyle/>
          <a:p>
            <a:pPr algn="l"/>
            <a:r>
              <a:rPr lang="zh-CN" altLang="en-US" sz="2800" b="1" dirty="0">
                <a:solidFill>
                  <a:srgbClr val="C00000"/>
                </a:solidFill>
              </a:rPr>
              <a:t>桑克（</a:t>
            </a:r>
            <a:r>
              <a:rPr lang="en-US" altLang="zh-CN" sz="2800" b="1" dirty="0">
                <a:solidFill>
                  <a:srgbClr val="C00000"/>
                </a:solidFill>
              </a:rPr>
              <a:t>R. Shank</a:t>
            </a:r>
            <a:r>
              <a:rPr lang="zh-CN" altLang="en-US" sz="2800" b="1" dirty="0">
                <a:solidFill>
                  <a:srgbClr val="C00000"/>
                </a:solidFill>
              </a:rPr>
              <a:t>）</a:t>
            </a:r>
            <a:r>
              <a:rPr lang="en-US" altLang="zh-CN" sz="2400" b="1" dirty="0">
                <a:solidFill>
                  <a:srgbClr val="0000FF"/>
                </a:solidFill>
              </a:rPr>
              <a:t>“</a:t>
            </a:r>
            <a:r>
              <a:rPr lang="zh-CN" altLang="en-US" sz="2400" b="1" dirty="0">
                <a:solidFill>
                  <a:srgbClr val="0000FF"/>
                </a:solidFill>
              </a:rPr>
              <a:t>一台计算机若不会学习，就不能说它具有智能。</a:t>
            </a:r>
            <a:r>
              <a:rPr lang="en-US" altLang="zh-CN" sz="2400" b="1" dirty="0">
                <a:solidFill>
                  <a:srgbClr val="0000FF"/>
                </a:solidFill>
              </a:rPr>
              <a:t>”</a:t>
            </a:r>
          </a:p>
          <a:p>
            <a:pPr algn="l"/>
            <a:endParaRPr lang="zh-CN" altLang="en-US" b="1" dirty="0">
              <a:solidFill>
                <a:srgbClr val="0000FF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07" y="2253006"/>
            <a:ext cx="4813694" cy="3148553"/>
          </a:xfrm>
          <a:prstGeom prst="rect">
            <a:avLst/>
          </a:prstGeom>
        </p:spPr>
      </p:pic>
      <p:sp>
        <p:nvSpPr>
          <p:cNvPr id="8" name="文本框 6"/>
          <p:cNvSpPr txBox="1"/>
          <p:nvPr/>
        </p:nvSpPr>
        <p:spPr>
          <a:xfrm>
            <a:off x="5098286" y="2206365"/>
            <a:ext cx="3762910" cy="22236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000" b="1" dirty="0"/>
              <a:t>机器学习</a:t>
            </a:r>
            <a:r>
              <a:rPr lang="zh-CN" altLang="en-US" sz="2000" dirty="0"/>
              <a:t>更强调面向算法，而</a:t>
            </a:r>
            <a:r>
              <a:rPr lang="zh-CN" altLang="en-US" sz="2000" b="1" dirty="0"/>
              <a:t>统计学</a:t>
            </a:r>
            <a:r>
              <a:rPr lang="zh-CN" altLang="en-US" sz="2000" dirty="0"/>
              <a:t>更偏重于面向模型。换而言之，机器学习强调算法的结果要好，所以</a:t>
            </a:r>
            <a:r>
              <a:rPr lang="zh-CN" altLang="en-US" sz="2000" b="1" dirty="0"/>
              <a:t>机器学习很关注损失函数</a:t>
            </a:r>
            <a:r>
              <a:rPr lang="zh-CN" altLang="en-US" sz="2000" dirty="0"/>
              <a:t>。而统计学要先扔出来一大堆模型假设，然后站在模型上面</a:t>
            </a:r>
            <a:r>
              <a:rPr lang="zh-CN" altLang="en-US" sz="2000" b="1" dirty="0"/>
              <a:t>通过严格的数学推导做出结果</a:t>
            </a:r>
            <a:r>
              <a:rPr lang="zh-CN" altLang="en-US" sz="2000" dirty="0"/>
              <a:t>。</a:t>
            </a:r>
          </a:p>
        </p:txBody>
      </p:sp>
      <p:sp>
        <p:nvSpPr>
          <p:cNvPr id="6" name="矩形 5"/>
          <p:cNvSpPr/>
          <p:nvPr/>
        </p:nvSpPr>
        <p:spPr>
          <a:xfrm>
            <a:off x="5090474" y="4632471"/>
            <a:ext cx="3757760" cy="99257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lIns="68580" tIns="34290" rIns="68580" bIns="34290">
            <a:spAutoFit/>
          </a:bodyPr>
          <a:lstStyle/>
          <a:p>
            <a:pPr>
              <a:buSzPts val="1000"/>
              <a:tabLst>
                <a:tab pos="342900" algn="l"/>
              </a:tabLst>
            </a:pPr>
            <a:r>
              <a:rPr lang="zh-CN" altLang="en-US" sz="20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统计机器学习：是基于数据构建</a:t>
            </a:r>
            <a:r>
              <a:rPr lang="zh-CN" altLang="en-US" sz="2000" kern="1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概率统计模型</a:t>
            </a:r>
            <a:r>
              <a:rPr lang="zh-CN" altLang="en-US" sz="20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并运用模型对数据进行预测分析的一门学科。</a:t>
            </a:r>
            <a:endParaRPr lang="zh-CN" altLang="zh-CN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98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内容占位符 1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400" dirty="0"/>
              <a:t>由正则化参数    控制的偏差和方差对模型复杂性的依赖性说明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5566" y="3033825"/>
            <a:ext cx="1228059" cy="168507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100" b="1" dirty="0">
                <a:solidFill>
                  <a:srgbClr val="0000FF"/>
                </a:solidFill>
              </a:rPr>
              <a:t>低方差</a:t>
            </a:r>
            <a:endParaRPr lang="en-US" altLang="zh-CN" sz="2100" b="1" dirty="0">
              <a:solidFill>
                <a:srgbClr val="0000FF"/>
              </a:solidFill>
            </a:endParaRPr>
          </a:p>
          <a:p>
            <a:endParaRPr lang="en-US" altLang="zh-CN" sz="2100" b="1" dirty="0">
              <a:solidFill>
                <a:srgbClr val="0000FF"/>
              </a:solidFill>
            </a:endParaRPr>
          </a:p>
          <a:p>
            <a:r>
              <a:rPr lang="zh-CN" altLang="en-US" sz="2100" b="1" dirty="0">
                <a:solidFill>
                  <a:srgbClr val="0000FF"/>
                </a:solidFill>
              </a:rPr>
              <a:t>简单模型</a:t>
            </a:r>
            <a:endParaRPr lang="en-US" altLang="zh-CN" sz="2100" b="1" dirty="0">
              <a:solidFill>
                <a:srgbClr val="0000FF"/>
              </a:solidFill>
            </a:endParaRPr>
          </a:p>
          <a:p>
            <a:endParaRPr lang="en-US" altLang="zh-CN" sz="2100" b="1" dirty="0">
              <a:solidFill>
                <a:srgbClr val="0000FF"/>
              </a:solidFill>
            </a:endParaRPr>
          </a:p>
          <a:p>
            <a:r>
              <a:rPr lang="zh-CN" altLang="en-US" sz="2100" b="1" dirty="0">
                <a:solidFill>
                  <a:srgbClr val="0000FF"/>
                </a:solidFill>
              </a:rPr>
              <a:t>高偏差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例子：偏差</a:t>
            </a:r>
            <a:r>
              <a:rPr lang="en-US" altLang="zh-CN" sz="2800" dirty="0"/>
              <a:t>-</a:t>
            </a:r>
            <a:r>
              <a:rPr lang="zh-CN" altLang="en-US" sz="2800" dirty="0"/>
              <a:t>方差分解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11408" y="1979630"/>
            <a:ext cx="6475132" cy="43680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717598" y="2751915"/>
                <a:ext cx="287836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200" y="2751916"/>
                <a:ext cx="215877" cy="246221"/>
              </a:xfrm>
              <a:prstGeom prst="rect">
                <a:avLst/>
              </a:prstGeom>
              <a:blipFill rotWithShape="0">
                <a:blip r:embed="rId5" cstate="print"/>
                <a:stretch>
                  <a:fillRect/>
                </a:stretch>
              </a:blipFill>
            </p:spPr>
            <p:txBody>
              <a:bodyPr lIns="68580" tIns="34290" rIns="68580" bIns="34290"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341608" y="2749138"/>
                <a:ext cx="287836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207" y="2749139"/>
                <a:ext cx="215877" cy="246221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 lIns="68580" tIns="34290" rIns="68580" bIns="34290"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900000" y="2749138"/>
                <a:ext cx="287836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001" y="2749139"/>
                <a:ext cx="215877" cy="246221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 lIns="68580" tIns="34290" rIns="68580" bIns="34290"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783216" y="4886697"/>
                <a:ext cx="287836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413" y="4886698"/>
                <a:ext cx="215877" cy="246221"/>
              </a:xfrm>
              <a:prstGeom prst="rect">
                <a:avLst/>
              </a:prstGeom>
              <a:blipFill rotWithShape="0">
                <a:blip r:embed="rId7" cstate="print"/>
                <a:stretch>
                  <a:fillRect/>
                </a:stretch>
              </a:blipFill>
            </p:spPr>
            <p:txBody>
              <a:bodyPr lIns="68580" tIns="34290" rIns="68580" bIns="34290"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341608" y="4882948"/>
                <a:ext cx="287836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207" y="4882948"/>
                <a:ext cx="215877" cy="246221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 lIns="68580" tIns="34290" rIns="68580" bIns="34290"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900000" y="4882948"/>
                <a:ext cx="287836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001" y="4882948"/>
                <a:ext cx="215877" cy="246221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 lIns="68580" tIns="34290" rIns="68580" bIns="34290"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67265" name="Object 1"/>
          <p:cNvGraphicFramePr>
            <a:graphicFrameLocks noChangeAspect="1"/>
          </p:cNvGraphicFramePr>
          <p:nvPr/>
        </p:nvGraphicFramePr>
        <p:xfrm>
          <a:off x="2597994" y="1137256"/>
          <a:ext cx="241697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34" name="Equation" r:id="rId8" imgW="3352800" imgH="4267200" progId="Equation.DSMT4">
                  <p:embed/>
                </p:oleObj>
              </mc:Choice>
              <mc:Fallback>
                <p:oleObj name="Equation" r:id="rId8" imgW="3352800" imgH="42672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7994" y="1137256"/>
                        <a:ext cx="241697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7737737" y="2967838"/>
            <a:ext cx="1228059" cy="168507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100" b="1" dirty="0">
                <a:solidFill>
                  <a:srgbClr val="FF0000"/>
                </a:solidFill>
              </a:rPr>
              <a:t>高方差</a:t>
            </a:r>
            <a:endParaRPr lang="en-US" altLang="zh-CN" sz="2100" b="1" dirty="0">
              <a:solidFill>
                <a:srgbClr val="FF0000"/>
              </a:solidFill>
            </a:endParaRPr>
          </a:p>
          <a:p>
            <a:endParaRPr lang="en-US" altLang="zh-CN" sz="2100" b="1" dirty="0">
              <a:solidFill>
                <a:srgbClr val="FF0000"/>
              </a:solidFill>
            </a:endParaRPr>
          </a:p>
          <a:p>
            <a:r>
              <a:rPr lang="zh-CN" altLang="en-US" sz="2100" b="1" dirty="0">
                <a:solidFill>
                  <a:srgbClr val="FF0000"/>
                </a:solidFill>
              </a:rPr>
              <a:t>复杂模型</a:t>
            </a:r>
            <a:endParaRPr lang="en-US" altLang="zh-CN" sz="2100" b="1" dirty="0">
              <a:solidFill>
                <a:srgbClr val="FF0000"/>
              </a:solidFill>
            </a:endParaRPr>
          </a:p>
          <a:p>
            <a:endParaRPr lang="en-US" altLang="zh-CN" sz="2100" b="1" dirty="0">
              <a:solidFill>
                <a:srgbClr val="FF0000"/>
              </a:solidFill>
            </a:endParaRPr>
          </a:p>
          <a:p>
            <a:r>
              <a:rPr lang="zh-CN" altLang="en-US" sz="2100" b="1" dirty="0">
                <a:solidFill>
                  <a:srgbClr val="FF0000"/>
                </a:solidFill>
              </a:rPr>
              <a:t>低偏差</a:t>
            </a:r>
          </a:p>
        </p:txBody>
      </p:sp>
    </p:spTree>
    <p:extLst>
      <p:ext uri="{BB962C8B-B14F-4D97-AF65-F5344CB8AC3E}">
        <p14:creationId xmlns:p14="http://schemas.microsoft.com/office/powerpoint/2010/main" val="39077688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偏差</a:t>
            </a:r>
            <a:r>
              <a:rPr lang="en-US" altLang="zh-CN" sz="2800" dirty="0"/>
              <a:t>-</a:t>
            </a:r>
            <a:r>
              <a:rPr lang="zh-CN" altLang="en-US" sz="2800" dirty="0"/>
              <a:t>方差分解</a:t>
            </a:r>
            <a:r>
              <a:rPr lang="en-US" altLang="zh-CN" sz="2800" dirty="0"/>
              <a:t> </a:t>
            </a:r>
            <a:r>
              <a:rPr lang="zh-CN" altLang="en-US" sz="2800" dirty="0"/>
              <a:t>与</a:t>
            </a:r>
          </a:p>
        </p:txBody>
      </p:sp>
      <p:graphicFrame>
        <p:nvGraphicFramePr>
          <p:cNvPr id="6" name="内容占位符 5"/>
          <p:cNvGraphicFramePr>
            <a:graphicFrameLocks noGrp="1" noChangeAspect="1"/>
          </p:cNvGraphicFramePr>
          <p:nvPr>
            <p:ph sz="quarter" idx="10"/>
          </p:nvPr>
        </p:nvGraphicFramePr>
        <p:xfrm>
          <a:off x="3423773" y="170683"/>
          <a:ext cx="283485" cy="481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7" name="Equation" r:id="rId3" imgW="3352800" imgH="4267200" progId="Equation.DSMT4">
                  <p:embed/>
                </p:oleObj>
              </mc:Choice>
              <mc:Fallback>
                <p:oleObj name="Equation" r:id="rId3" imgW="3352800" imgH="4267200" progId="Equation.DSMT4">
                  <p:embed/>
                  <p:pic>
                    <p:nvPicPr>
                      <p:cNvPr id="0" name="Picture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3773" y="170683"/>
                        <a:ext cx="283485" cy="48108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8924" y="1331491"/>
            <a:ext cx="5706313" cy="4337521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H="1">
            <a:off x="4898573" y="2802578"/>
            <a:ext cx="2146465" cy="546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898572" y="3348843"/>
            <a:ext cx="8906" cy="137753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 flipV="1">
            <a:off x="4925292" y="4750131"/>
            <a:ext cx="267194" cy="736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文本框 1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192486" y="5392014"/>
            <a:ext cx="967188" cy="276999"/>
          </a:xfrm>
          <a:prstGeom prst="rect">
            <a:avLst/>
          </a:prstGeom>
          <a:blipFill rotWithShape="0">
            <a:blip r:embed="rId6" cstate="print"/>
            <a:stretch>
              <a:fillRect l="-4265" r="-4265" b="-8889"/>
            </a:stretch>
          </a:blipFill>
        </p:spPr>
        <p:txBody>
          <a:bodyPr lIns="68580" tIns="34290" rIns="68580" bIns="34290"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15" name="矩形 14"/>
          <p:cNvSpPr/>
          <p:nvPr/>
        </p:nvSpPr>
        <p:spPr>
          <a:xfrm>
            <a:off x="1026972" y="5753617"/>
            <a:ext cx="3988937" cy="80791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2400" b="1" dirty="0">
                <a:solidFill>
                  <a:srgbClr val="00B050"/>
                </a:solidFill>
              </a:rPr>
              <a:t>较小的       值允许对噪声进行微调，从而导致较大的方差</a:t>
            </a:r>
          </a:p>
        </p:txBody>
      </p:sp>
      <p:graphicFrame>
        <p:nvGraphicFramePr>
          <p:cNvPr id="16388" name="Object 4"/>
          <p:cNvGraphicFramePr>
            <a:graphicFrameLocks noChangeAspect="1"/>
          </p:cNvGraphicFramePr>
          <p:nvPr/>
        </p:nvGraphicFramePr>
        <p:xfrm>
          <a:off x="2120831" y="5785490"/>
          <a:ext cx="241697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8" name="Equation" r:id="rId7" imgW="3352800" imgH="4267200" progId="Equation.DSMT4">
                  <p:embed/>
                </p:oleObj>
              </mc:Choice>
              <mc:Fallback>
                <p:oleObj name="Equation" r:id="rId7" imgW="3352800" imgH="42672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0831" y="5785490"/>
                        <a:ext cx="241697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/>
          <p:cNvSpPr/>
          <p:nvPr/>
        </p:nvSpPr>
        <p:spPr>
          <a:xfrm>
            <a:off x="5574120" y="5767795"/>
            <a:ext cx="3213690" cy="80791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</a:rPr>
              <a:t>大的       值将权重参数拉至零导致较大偏差</a:t>
            </a:r>
          </a:p>
        </p:txBody>
      </p:sp>
      <p:graphicFrame>
        <p:nvGraphicFramePr>
          <p:cNvPr id="16389" name="Object 5"/>
          <p:cNvGraphicFramePr>
            <a:graphicFrameLocks noChangeAspect="1"/>
          </p:cNvGraphicFramePr>
          <p:nvPr/>
        </p:nvGraphicFramePr>
        <p:xfrm>
          <a:off x="6354621" y="5798927"/>
          <a:ext cx="241697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9" name="Equation" r:id="rId9" imgW="3352800" imgH="4267200" progId="Equation.DSMT4">
                  <p:embed/>
                </p:oleObj>
              </mc:Choice>
              <mc:Fallback>
                <p:oleObj name="Equation" r:id="rId9" imgW="3352800" imgH="42672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4621" y="5798927"/>
                        <a:ext cx="241697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6928702" y="2554664"/>
            <a:ext cx="2215298" cy="103874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1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测试误差最小 </a:t>
            </a:r>
            <a:endParaRPr lang="en-US" altLang="zh-CN" sz="21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1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1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偏差</a:t>
            </a:r>
            <a:r>
              <a:rPr lang="en-US" altLang="zh-CN" sz="2100" baseline="300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sz="21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21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方差 最小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9596" y="149583"/>
            <a:ext cx="7461817" cy="548367"/>
          </a:xfrm>
        </p:spPr>
        <p:txBody>
          <a:bodyPr/>
          <a:lstStyle/>
          <a:p>
            <a:r>
              <a:rPr lang="zh-CN" altLang="en-US" sz="2800" dirty="0"/>
              <a:t>偏差</a:t>
            </a:r>
            <a:r>
              <a:rPr lang="en-US" altLang="zh-CN" sz="2800" dirty="0"/>
              <a:t>-</a:t>
            </a:r>
            <a:r>
              <a:rPr lang="zh-CN" altLang="en-US" sz="2800" dirty="0"/>
              <a:t>方差权衡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273377" y="977646"/>
            <a:ext cx="8586202" cy="523727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对模型复杂度问题的深刻理解 。</a:t>
            </a:r>
            <a:endParaRPr lang="en-US" altLang="zh-CN" sz="2800" dirty="0"/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非常灵活的模型具有低偏差和高方差。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相对刚性的模型有大的偏差和低的方差。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具有最佳预测能力的模型是使得</a:t>
            </a:r>
            <a:r>
              <a:rPr lang="zh-CN" altLang="en-US" sz="2400" dirty="0">
                <a:solidFill>
                  <a:srgbClr val="FF0000"/>
                </a:solidFill>
              </a:rPr>
              <a:t>偏差和方差之间最佳平衡</a:t>
            </a:r>
            <a:r>
              <a:rPr lang="zh-CN" altLang="en-US" sz="2400" dirty="0"/>
              <a:t>的模型。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偏差</a:t>
            </a:r>
            <a:r>
              <a:rPr lang="en-US" altLang="zh-CN" sz="2800" dirty="0"/>
              <a:t>-</a:t>
            </a:r>
            <a:r>
              <a:rPr lang="zh-CN" altLang="en-US" sz="2800" dirty="0"/>
              <a:t>方差分解的实际应用价值有限。</a:t>
            </a:r>
            <a:endParaRPr lang="en-US" altLang="zh-CN" sz="2800" dirty="0"/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偏差和方差无法计算，因为它依赖于了解</a:t>
            </a:r>
            <a:r>
              <a:rPr lang="en-US" altLang="zh-CN" sz="2400" b="1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zh-CN" altLang="en-US" sz="2400" dirty="0"/>
              <a:t>和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zh-CN" altLang="en-US" sz="2400" dirty="0"/>
              <a:t>的真实分布。</a:t>
            </a:r>
            <a:endParaRPr lang="en-US" altLang="zh-CN" sz="2400" i="1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偏差</a:t>
            </a:r>
            <a:r>
              <a:rPr lang="en-US" altLang="zh-CN" sz="2400" dirty="0"/>
              <a:t>-</a:t>
            </a:r>
            <a:r>
              <a:rPr lang="zh-CN" altLang="en-US" sz="2400" dirty="0"/>
              <a:t>方差分解基于数据集集合的平均值，而实际上</a:t>
            </a:r>
            <a:r>
              <a:rPr lang="zh-CN" altLang="en-US" sz="2400" b="1" dirty="0"/>
              <a:t>我们只有单个观测数据集</a:t>
            </a:r>
            <a:r>
              <a:rPr lang="zh-CN" altLang="en-US" sz="2400" dirty="0"/>
              <a:t>。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84363" y="974015"/>
            <a:ext cx="3459637" cy="97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6109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72680" y="1137827"/>
            <a:ext cx="8064349" cy="5237271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zh-CN" altLang="en-US" sz="2400" dirty="0"/>
              <a:t>如何将</a:t>
            </a:r>
            <a:r>
              <a:rPr lang="zh-CN" altLang="en-US" sz="2400" b="1" dirty="0"/>
              <a:t>训练误差</a:t>
            </a:r>
            <a:r>
              <a:rPr lang="zh-CN" altLang="en-US" sz="2400" dirty="0"/>
              <a:t>与</a:t>
            </a:r>
            <a:r>
              <a:rPr lang="zh-CN" altLang="en-US" sz="2400" b="1" dirty="0"/>
              <a:t>泛化误差</a:t>
            </a:r>
            <a:r>
              <a:rPr lang="zh-CN" altLang="en-US" sz="2400" dirty="0"/>
              <a:t>联系起来</a:t>
            </a:r>
            <a:r>
              <a:rPr lang="en-US" altLang="zh-CN" sz="2400" dirty="0"/>
              <a:t>?</a:t>
            </a:r>
          </a:p>
          <a:p>
            <a:pPr lvl="1">
              <a:lnSpc>
                <a:spcPct val="140000"/>
              </a:lnSpc>
            </a:pPr>
            <a:r>
              <a:rPr lang="zh-CN" altLang="en-US" sz="2100" dirty="0"/>
              <a:t>我们关心泛化误差，但我们将模型拟合到训练集。</a:t>
            </a:r>
            <a:endParaRPr lang="en-US" altLang="zh-CN" sz="2100" dirty="0"/>
          </a:p>
          <a:p>
            <a:pPr lvl="1">
              <a:lnSpc>
                <a:spcPct val="140000"/>
              </a:lnSpc>
            </a:pPr>
            <a:r>
              <a:rPr lang="zh-CN" altLang="en-US" sz="2100" dirty="0"/>
              <a:t>目的是估计泛化误差和训练误差的差异。</a:t>
            </a:r>
            <a:endParaRPr lang="en-US" altLang="zh-CN" sz="2100" dirty="0"/>
          </a:p>
          <a:p>
            <a:pPr lvl="1">
              <a:lnSpc>
                <a:spcPct val="140000"/>
              </a:lnSpc>
            </a:pPr>
            <a:endParaRPr lang="en-US" altLang="zh-CN" sz="2100" dirty="0"/>
          </a:p>
          <a:p>
            <a:pPr>
              <a:lnSpc>
                <a:spcPct val="140000"/>
              </a:lnSpc>
            </a:pPr>
            <a:r>
              <a:rPr lang="zh-CN" altLang="en-US" sz="2400" dirty="0"/>
              <a:t>与一类中可能的最佳预测规则相比，学习算法有多好</a:t>
            </a:r>
            <a:r>
              <a:rPr lang="en-US" altLang="zh-CN" sz="2400" dirty="0"/>
              <a:t>?</a:t>
            </a:r>
          </a:p>
          <a:p>
            <a:pPr>
              <a:lnSpc>
                <a:spcPct val="140000"/>
              </a:lnSpc>
            </a:pPr>
            <a:endParaRPr lang="en-US" altLang="zh-CN" sz="2400" dirty="0"/>
          </a:p>
          <a:p>
            <a:pPr>
              <a:lnSpc>
                <a:spcPct val="140000"/>
              </a:lnSpc>
            </a:pPr>
            <a:r>
              <a:rPr lang="zh-CN" altLang="en-US" sz="2400" dirty="0"/>
              <a:t>是否存在某些条件，在这些条件下我们可以证明学习算法能够很好地工作</a:t>
            </a:r>
            <a:r>
              <a:rPr lang="en-US" altLang="zh-CN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159614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9467" y="149586"/>
            <a:ext cx="7461817" cy="548367"/>
          </a:xfrm>
        </p:spPr>
        <p:txBody>
          <a:bodyPr/>
          <a:lstStyle/>
          <a:p>
            <a:r>
              <a:rPr lang="zh-CN" altLang="en-US" sz="2800" dirty="0"/>
              <a:t>统计学习理论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384956" y="1083969"/>
            <a:ext cx="8331080" cy="5237271"/>
          </a:xfrm>
        </p:spPr>
        <p:txBody>
          <a:bodyPr/>
          <a:lstStyle/>
          <a:p>
            <a:r>
              <a:rPr lang="zh-CN" altLang="en-US" sz="2800" dirty="0"/>
              <a:t>二分类问题 </a:t>
            </a:r>
            <a:r>
              <a:rPr lang="en-US" altLang="zh-CN" sz="2800" dirty="0"/>
              <a:t>--</a:t>
            </a:r>
            <a:r>
              <a:rPr lang="zh-CN" altLang="en-US" sz="2800" dirty="0"/>
              <a:t>泛化分析</a:t>
            </a:r>
            <a:endParaRPr lang="en-US" altLang="zh-CN" sz="2800" dirty="0"/>
          </a:p>
          <a:p>
            <a:pPr lvl="1"/>
            <a:r>
              <a:rPr lang="zh-CN" altLang="en-US" sz="2400" dirty="0"/>
              <a:t>泛化误差</a:t>
            </a:r>
            <a:r>
              <a:rPr lang="en-US" altLang="zh-CN" sz="2400" dirty="0"/>
              <a:t>:</a:t>
            </a:r>
          </a:p>
          <a:p>
            <a:pPr lvl="1"/>
            <a:endParaRPr lang="en-US" altLang="zh-CN" sz="2400" dirty="0"/>
          </a:p>
          <a:p>
            <a:pPr lvl="1"/>
            <a:endParaRPr lang="en-US" altLang="zh-CN" sz="2400" dirty="0"/>
          </a:p>
          <a:p>
            <a:pPr lvl="1"/>
            <a:r>
              <a:rPr lang="zh-CN" altLang="en-US" sz="2400" dirty="0"/>
              <a:t>训练误差</a:t>
            </a:r>
            <a:r>
              <a:rPr lang="en-US" altLang="zh-CN" sz="2400" dirty="0"/>
              <a:t>:</a:t>
            </a:r>
          </a:p>
          <a:p>
            <a:pPr lvl="1"/>
            <a:endParaRPr lang="en-US" altLang="zh-CN" sz="2400" dirty="0"/>
          </a:p>
          <a:p>
            <a:pPr lvl="1"/>
            <a:endParaRPr lang="en-US" altLang="zh-CN" sz="2400" dirty="0"/>
          </a:p>
          <a:p>
            <a:pPr lvl="1"/>
            <a:r>
              <a:rPr lang="en-US" altLang="zh-CN" sz="2400" dirty="0"/>
              <a:t>ERM </a:t>
            </a:r>
            <a:r>
              <a:rPr lang="zh-CN" altLang="en-US" sz="2400" dirty="0"/>
              <a:t>选择使训练误差最小的假设</a:t>
            </a:r>
            <a:endParaRPr lang="en-US" altLang="zh-CN" sz="2400" dirty="0"/>
          </a:p>
          <a:p>
            <a:pPr lvl="1"/>
            <a:endParaRPr lang="en-US" altLang="zh-CN" sz="2400" dirty="0"/>
          </a:p>
          <a:p>
            <a:pPr lvl="1"/>
            <a:endParaRPr lang="en-US" altLang="zh-CN" sz="2400" dirty="0">
              <a:solidFill>
                <a:srgbClr val="FF0000"/>
              </a:solidFill>
            </a:endParaRPr>
          </a:p>
          <a:p>
            <a:pPr lvl="1"/>
            <a:r>
              <a:rPr lang="zh-CN" altLang="en-US" sz="2400" dirty="0">
                <a:solidFill>
                  <a:srgbClr val="FF0000"/>
                </a:solidFill>
              </a:rPr>
              <a:t>      的泛化误差怎么样？训练误差与泛化误差之间存在什么关系？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506330" y="1760563"/>
          <a:ext cx="3743641" cy="633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58" name="Equation" r:id="rId2" imgW="1231560" imgH="203040" progId="Equation.DSMT4">
                  <p:embed/>
                </p:oleObj>
              </mc:Choice>
              <mc:Fallback>
                <p:oleObj name="Equation" r:id="rId2" imgW="1231560" imgH="20304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6330" y="1760563"/>
                        <a:ext cx="3743641" cy="63384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5331" name="Object 3"/>
          <p:cNvGraphicFramePr>
            <a:graphicFrameLocks noChangeAspect="1"/>
          </p:cNvGraphicFramePr>
          <p:nvPr/>
        </p:nvGraphicFramePr>
        <p:xfrm>
          <a:off x="2857888" y="2560094"/>
          <a:ext cx="2487110" cy="9183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59" name="Equation" r:id="rId4" imgW="799920" imgH="304560" progId="Equation.DSMT4">
                  <p:embed/>
                </p:oleObj>
              </mc:Choice>
              <mc:Fallback>
                <p:oleObj name="Equation" r:id="rId4" imgW="799920" imgH="30456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888" y="2560094"/>
                        <a:ext cx="2487110" cy="91839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55334" name="Picture 6"/>
          <p:cNvPicPr>
            <a:picLocks noChangeAspect="1" noChangeArrowheads="1"/>
          </p:cNvPicPr>
          <p:nvPr/>
        </p:nvPicPr>
        <p:blipFill>
          <a:blip r:embed="rId6" cstate="print"/>
          <a:srcRect t="6219" b="7811"/>
          <a:stretch>
            <a:fillRect/>
          </a:stretch>
        </p:blipFill>
        <p:spPr bwMode="auto">
          <a:xfrm>
            <a:off x="2764098" y="4316942"/>
            <a:ext cx="4805626" cy="528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5335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26104" y="4829997"/>
            <a:ext cx="207169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5336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94215" y="3704942"/>
            <a:ext cx="207169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266700" y="1015686"/>
            <a:ext cx="8732520" cy="5237271"/>
          </a:xfrm>
        </p:spPr>
        <p:txBody>
          <a:bodyPr/>
          <a:lstStyle/>
          <a:p>
            <a:pPr>
              <a:lnSpc>
                <a:spcPct val="114000"/>
              </a:lnSpc>
            </a:pPr>
            <a:r>
              <a:rPr lang="zh-CN" altLang="en-US" sz="2800" dirty="0"/>
              <a:t>定理</a:t>
            </a:r>
            <a:endParaRPr lang="en-US" altLang="zh-CN" sz="2800" dirty="0"/>
          </a:p>
          <a:p>
            <a:pPr>
              <a:lnSpc>
                <a:spcPct val="114000"/>
              </a:lnSpc>
            </a:pPr>
            <a:endParaRPr lang="en-US" altLang="zh-CN" sz="2000" dirty="0"/>
          </a:p>
          <a:p>
            <a:pPr>
              <a:lnSpc>
                <a:spcPct val="114000"/>
              </a:lnSpc>
            </a:pPr>
            <a:endParaRPr lang="en-US" altLang="zh-CN" sz="2000" dirty="0"/>
          </a:p>
          <a:p>
            <a:pPr>
              <a:lnSpc>
                <a:spcPct val="114000"/>
              </a:lnSpc>
            </a:pPr>
            <a:endParaRPr lang="en-US" altLang="zh-CN" sz="2000" dirty="0"/>
          </a:p>
          <a:p>
            <a:pPr>
              <a:lnSpc>
                <a:spcPct val="114000"/>
              </a:lnSpc>
            </a:pPr>
            <a:endParaRPr lang="en-US" altLang="zh-CN" sz="2000" dirty="0"/>
          </a:p>
          <a:p>
            <a:pPr>
              <a:lnSpc>
                <a:spcPct val="114000"/>
              </a:lnSpc>
            </a:pPr>
            <a:endParaRPr lang="en-US" altLang="zh-CN" sz="2000" dirty="0"/>
          </a:p>
          <a:p>
            <a:pPr>
              <a:lnSpc>
                <a:spcPct val="114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假定我们把假设空间     换为更大的假设空间 ，即             </a:t>
            </a:r>
            <a:r>
              <a:rPr lang="en-US" altLang="zh-CN" sz="2400" dirty="0"/>
              <a:t>, </a:t>
            </a:r>
            <a:r>
              <a:rPr lang="zh-CN" altLang="en-US" sz="2400" dirty="0"/>
              <a:t>那么第一项减小，偏差降低。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当</a:t>
            </a:r>
            <a:r>
              <a:rPr lang="en-US" altLang="zh-CN" sz="2400" i="1" dirty="0"/>
              <a:t>k</a:t>
            </a:r>
            <a:r>
              <a:rPr lang="zh-CN" altLang="en-US" sz="2400" dirty="0"/>
              <a:t>增加时，第二项增大。方差增加。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假设空间为无限情形：</a:t>
            </a:r>
            <a:r>
              <a:rPr lang="en-US" altLang="zh-CN" sz="2400" dirty="0"/>
              <a:t>VC</a:t>
            </a:r>
            <a:r>
              <a:rPr lang="zh-CN" altLang="en-US" sz="2400" dirty="0"/>
              <a:t>维，增长函数，打散函数。</a:t>
            </a:r>
            <a:endParaRPr lang="en-US" altLang="zh-CN" sz="2400" dirty="0"/>
          </a:p>
          <a:p>
            <a:endParaRPr lang="zh-CN" altLang="en-US" sz="20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9596" y="155614"/>
            <a:ext cx="7461817" cy="548367"/>
          </a:xfrm>
        </p:spPr>
        <p:txBody>
          <a:bodyPr/>
          <a:lstStyle/>
          <a:p>
            <a:r>
              <a:rPr lang="zh-CN" altLang="en-US" sz="2800" dirty="0"/>
              <a:t>泛化误差上界</a:t>
            </a:r>
          </a:p>
        </p:txBody>
      </p:sp>
      <p:pic>
        <p:nvPicPr>
          <p:cNvPr id="3010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50090" y="3780918"/>
            <a:ext cx="185738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106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73746" y="3745103"/>
            <a:ext cx="678656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1" name="组合 10"/>
          <p:cNvGrpSpPr/>
          <p:nvPr/>
        </p:nvGrpSpPr>
        <p:grpSpPr>
          <a:xfrm>
            <a:off x="806093" y="1533856"/>
            <a:ext cx="7481455" cy="1944636"/>
            <a:chOff x="1211454" y="1533856"/>
            <a:chExt cx="7481455" cy="1944636"/>
          </a:xfrm>
        </p:grpSpPr>
        <p:sp>
          <p:nvSpPr>
            <p:cNvPr id="8" name="圆角矩形 7"/>
            <p:cNvSpPr/>
            <p:nvPr/>
          </p:nvSpPr>
          <p:spPr bwMode="auto">
            <a:xfrm>
              <a:off x="1211454" y="1533856"/>
              <a:ext cx="7481455" cy="194463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zh-CN" altLang="en-US" sz="2400" dirty="0">
                  <a:latin typeface="Times New Roman" pitchFamily="18" charset="0"/>
                  <a:cs typeface="Times New Roman" pitchFamily="18" charset="0"/>
                </a:rPr>
                <a:t>假设空间为</a:t>
              </a:r>
              <a:r>
                <a:rPr lang="en-US" altLang="zh-CN" sz="2400" i="1" dirty="0">
                  <a:latin typeface="Times New Roman" pitchFamily="18" charset="0"/>
                  <a:cs typeface="Times New Roman" pitchFamily="18" charset="0"/>
                </a:rPr>
                <a:t>k</a:t>
              </a:r>
              <a:r>
                <a:rPr lang="zh-CN" altLang="en-US" sz="2400" dirty="0">
                  <a:latin typeface="Times New Roman" pitchFamily="18" charset="0"/>
                  <a:cs typeface="Times New Roman" pitchFamily="18" charset="0"/>
                </a:rPr>
                <a:t>个函数的集合，</a:t>
              </a:r>
              <a:r>
                <a:rPr lang="zh-CN" altLang="en-US" sz="2400" dirty="0"/>
                <a:t>固定     和</a:t>
              </a:r>
              <a:r>
                <a:rPr lang="en-US" altLang="zh-CN" sz="2400" i="1" dirty="0"/>
                <a:t>N</a:t>
              </a:r>
              <a:r>
                <a:rPr lang="zh-CN" altLang="en-US" sz="2400" dirty="0"/>
                <a:t>，在概率</a:t>
              </a:r>
              <a:r>
                <a:rPr lang="en-US" altLang="zh-CN" sz="2400" dirty="0"/>
                <a:t>1−  </a:t>
              </a:r>
              <a:r>
                <a:rPr lang="zh-CN" altLang="en-US" sz="2400" dirty="0"/>
                <a:t>下，</a:t>
              </a:r>
              <a:r>
                <a:rPr lang="zh-CN" altLang="en-US" sz="2400" dirty="0">
                  <a:latin typeface="Times New Roman" pitchFamily="18" charset="0"/>
                  <a:cs typeface="Times New Roman" pitchFamily="18" charset="0"/>
                </a:rPr>
                <a:t>对于任假设空间的任意一个函数</a:t>
              </a:r>
              <a:r>
                <a:rPr lang="en-US" altLang="zh-CN" sz="2400" i="1" dirty="0">
                  <a:latin typeface="Times New Roman" pitchFamily="18" charset="0"/>
                  <a:cs typeface="Times New Roman" pitchFamily="18" charset="0"/>
                </a:rPr>
                <a:t>f   </a:t>
              </a:r>
              <a:r>
                <a:rPr lang="en-US" altLang="zh-CN" sz="2400" dirty="0">
                  <a:latin typeface="Times New Roman" pitchFamily="18" charset="0"/>
                  <a:cs typeface="Times New Roman" pitchFamily="18" charset="0"/>
                </a:rPr>
                <a:t>,</a:t>
              </a:r>
              <a:r>
                <a:rPr lang="zh-CN" altLang="en-US" sz="2400" dirty="0">
                  <a:latin typeface="Times New Roman" pitchFamily="18" charset="0"/>
                  <a:cs typeface="Times New Roman" pitchFamily="18" charset="0"/>
                </a:rPr>
                <a:t> 都有</a:t>
              </a:r>
              <a:endParaRPr lang="en-US" altLang="zh-CN" sz="24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zh-CN" altLang="en-US" sz="2100" dirty="0">
                  <a:latin typeface="Times New Roman" pitchFamily="18" charset="0"/>
                  <a:cs typeface="Times New Roman" pitchFamily="18" charset="0"/>
                </a:rPr>
                <a:t> </a:t>
              </a:r>
            </a:p>
          </p:txBody>
        </p:sp>
        <p:graphicFrame>
          <p:nvGraphicFramePr>
            <p:cNvPr id="9" name="对象 8"/>
            <p:cNvGraphicFramePr>
              <a:graphicFrameLocks noChangeAspect="1"/>
            </p:cNvGraphicFramePr>
            <p:nvPr/>
          </p:nvGraphicFramePr>
          <p:xfrm>
            <a:off x="5722079" y="1597619"/>
            <a:ext cx="353580" cy="4857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402" name="Equation" r:id="rId5" imgW="114120" imgH="139680" progId="Equation.DSMT4">
                    <p:embed/>
                  </p:oleObj>
                </mc:Choice>
                <mc:Fallback>
                  <p:oleObj name="Equation" r:id="rId5" imgW="114120" imgH="139680" progId="Equation.DSMT4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22079" y="1597619"/>
                          <a:ext cx="353580" cy="48570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/>
            <p:cNvGraphicFramePr>
              <a:graphicFrameLocks noChangeAspect="1"/>
            </p:cNvGraphicFramePr>
            <p:nvPr/>
          </p:nvGraphicFramePr>
          <p:xfrm>
            <a:off x="3012036" y="2447925"/>
            <a:ext cx="3887788" cy="965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403" name="Equation" r:id="rId7" imgW="1358640" imgH="304560" progId="Equation.DSMT4">
                    <p:embed/>
                  </p:oleObj>
                </mc:Choice>
                <mc:Fallback>
                  <p:oleObj name="Equation" r:id="rId7" imgW="1358640" imgH="304560" progId="Equation.DSMT4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12036" y="2447925"/>
                          <a:ext cx="3887788" cy="965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405" name="Object 5"/>
            <p:cNvGraphicFramePr>
              <a:graphicFrameLocks noChangeAspect="1"/>
            </p:cNvGraphicFramePr>
            <p:nvPr/>
          </p:nvGraphicFramePr>
          <p:xfrm>
            <a:off x="8107052" y="1618587"/>
            <a:ext cx="305862" cy="4984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405" name="Equation" r:id="rId9" imgW="114120" imgH="139680" progId="Equation.DSMT4">
                    <p:embed/>
                  </p:oleObj>
                </mc:Choice>
                <mc:Fallback>
                  <p:oleObj name="Equation" r:id="rId9" imgW="114120" imgH="139680" progId="Equation.DSMT4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07052" y="1618587"/>
                          <a:ext cx="305862" cy="49844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4141028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作业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72679" y="1147766"/>
            <a:ext cx="4163926" cy="5237271"/>
          </a:xfrm>
        </p:spPr>
        <p:txBody>
          <a:bodyPr/>
          <a:lstStyle/>
          <a:p>
            <a:r>
              <a:rPr lang="zh-CN" altLang="en-US" sz="2400" dirty="0"/>
              <a:t>过拟合例子</a:t>
            </a:r>
            <a:r>
              <a:rPr lang="en-US" altLang="zh-CN" sz="2400" dirty="0"/>
              <a:t>: </a:t>
            </a:r>
          </a:p>
          <a:p>
            <a:pPr>
              <a:buNone/>
            </a:pPr>
            <a:r>
              <a:rPr lang="en-US" altLang="zh-CN" sz="2400" dirty="0"/>
              <a:t>                 </a:t>
            </a:r>
            <a:r>
              <a:rPr lang="zh-CN" altLang="en-US" sz="2400" dirty="0"/>
              <a:t>多项式曲线拟合</a:t>
            </a:r>
            <a:endParaRPr lang="en-US" altLang="zh-CN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697" y="1319753"/>
            <a:ext cx="4504194" cy="55382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/>
          <a:srcRect l="6671" t="4726" r="7088"/>
          <a:stretch/>
        </p:blipFill>
        <p:spPr>
          <a:xfrm>
            <a:off x="339366" y="2489563"/>
            <a:ext cx="2104412" cy="192218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/>
          <a:srcRect l="8506" t="3670" r="6043"/>
          <a:stretch/>
        </p:blipFill>
        <p:spPr>
          <a:xfrm>
            <a:off x="2441542" y="2468298"/>
            <a:ext cx="1977656" cy="192459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 cstate="print"/>
          <a:srcRect l="7714" t="3670" r="7363"/>
          <a:stretch/>
        </p:blipFill>
        <p:spPr>
          <a:xfrm>
            <a:off x="358219" y="4618103"/>
            <a:ext cx="2102177" cy="18486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6" cstate="print"/>
          <a:srcRect l="7978" t="5076" r="6307" b="4549"/>
          <a:stretch/>
        </p:blipFill>
        <p:spPr>
          <a:xfrm>
            <a:off x="2450969" y="4646625"/>
            <a:ext cx="1959912" cy="168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64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什么是机器学习</a:t>
            </a:r>
            <a:r>
              <a:rPr lang="en-US" altLang="zh-CN" sz="2800" dirty="0"/>
              <a:t>?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CN" sz="2000" dirty="0"/>
              <a:t>Machine learning is a </a:t>
            </a:r>
            <a:r>
              <a:rPr lang="en-US" altLang="zh-CN" sz="2000" dirty="0">
                <a:solidFill>
                  <a:srgbClr val="FF0000"/>
                </a:solidFill>
              </a:rPr>
              <a:t>subfield of computer science</a:t>
            </a:r>
            <a:r>
              <a:rPr lang="en-US" altLang="zh-CN" sz="2000" dirty="0"/>
              <a:t> that evolved from the study of pattern recognition and computational learning theory in artificial intelligence. </a:t>
            </a:r>
            <a:r>
              <a:rPr lang="en-US" altLang="zh-CN" sz="2000" b="1" dirty="0"/>
              <a:t>Machine learning explores the study and construction of algorithms that can learn from and make predictions on data</a:t>
            </a:r>
            <a:r>
              <a:rPr lang="en-US" altLang="zh-CN" sz="2000" dirty="0"/>
              <a:t>. Such algorithms operate by building a model from example inputs in order to make data-driven predictions or decisions, rather than following strictly static program instructions.</a:t>
            </a:r>
          </a:p>
          <a:p>
            <a:pPr>
              <a:lnSpc>
                <a:spcPct val="110000"/>
              </a:lnSpc>
            </a:pPr>
            <a:r>
              <a:rPr lang="en-US" altLang="zh-CN" sz="2000" dirty="0"/>
              <a:t>1959, Arthur Samuel: "Field of study that gives computers the ability to </a:t>
            </a:r>
            <a:r>
              <a:rPr lang="en-US" altLang="zh-CN" sz="2000" dirty="0">
                <a:solidFill>
                  <a:srgbClr val="FF0000"/>
                </a:solidFill>
              </a:rPr>
              <a:t>learn without being explicitly programmed</a:t>
            </a:r>
            <a:r>
              <a:rPr lang="en-US" altLang="zh-CN" sz="2000" dirty="0"/>
              <a:t>”.</a:t>
            </a:r>
          </a:p>
          <a:p>
            <a:pPr>
              <a:lnSpc>
                <a:spcPct val="110000"/>
              </a:lnSpc>
            </a:pPr>
            <a:r>
              <a:rPr lang="en-US" altLang="zh-CN" sz="2000" dirty="0"/>
              <a:t>Tom M. Mitchell: "A computer program is said to learn from </a:t>
            </a:r>
            <a:r>
              <a:rPr lang="en-US" altLang="zh-CN" sz="2000" dirty="0">
                <a:solidFill>
                  <a:srgbClr val="FF0000"/>
                </a:solidFill>
              </a:rPr>
              <a:t>experience E</a:t>
            </a:r>
            <a:r>
              <a:rPr lang="en-US" altLang="zh-CN" sz="2000" dirty="0"/>
              <a:t> with respect to some class of </a:t>
            </a:r>
            <a:r>
              <a:rPr lang="en-US" altLang="zh-CN" sz="2000" dirty="0">
                <a:solidFill>
                  <a:srgbClr val="FF0000"/>
                </a:solidFill>
              </a:rPr>
              <a:t>tasks T</a:t>
            </a:r>
            <a:r>
              <a:rPr lang="en-US" altLang="zh-CN" sz="2000" dirty="0"/>
              <a:t> and </a:t>
            </a:r>
            <a:r>
              <a:rPr lang="en-US" altLang="zh-CN" sz="2000" dirty="0">
                <a:solidFill>
                  <a:srgbClr val="FF0000"/>
                </a:solidFill>
              </a:rPr>
              <a:t>performance measure P</a:t>
            </a:r>
            <a:r>
              <a:rPr lang="en-US" altLang="zh-CN" sz="2000" dirty="0"/>
              <a:t>, if its performance at tasks in T, as measured by P, improves with experience E”. (PAC theory)</a:t>
            </a:r>
            <a:endParaRPr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205" y="0"/>
            <a:ext cx="1198795" cy="86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87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ChangeArrowheads="1"/>
          </p:cNvSpPr>
          <p:nvPr>
            <p:ph type="title"/>
          </p:nvPr>
        </p:nvSpPr>
        <p:spPr>
          <a:xfrm>
            <a:off x="559596" y="183895"/>
            <a:ext cx="7461817" cy="548367"/>
          </a:xfrm>
        </p:spPr>
        <p:txBody>
          <a:bodyPr/>
          <a:lstStyle/>
          <a:p>
            <a:r>
              <a:rPr lang="zh-CN" altLang="en-US" sz="2800" dirty="0">
                <a:ea typeface="宋体" panose="02010600030101010101" pitchFamily="2" charset="-122"/>
              </a:rPr>
              <a:t>学习任务（</a:t>
            </a:r>
            <a:r>
              <a:rPr lang="en-US" altLang="zh-CN" sz="2800" dirty="0">
                <a:ea typeface="宋体" panose="02010600030101010101" pitchFamily="2" charset="-122"/>
              </a:rPr>
              <a:t>task</a:t>
            </a:r>
            <a:r>
              <a:rPr lang="zh-CN" altLang="en-US" sz="2800" dirty="0">
                <a:ea typeface="宋体" panose="02010600030101010101" pitchFamily="2" charset="-122"/>
              </a:rPr>
              <a:t>）举例</a:t>
            </a:r>
            <a:endParaRPr lang="en-US" altLang="zh-CN" sz="2800" dirty="0">
              <a:ea typeface="宋体" panose="02010600030101010101" pitchFamily="2" charset="-122"/>
            </a:endParaRPr>
          </a:p>
        </p:txBody>
      </p:sp>
      <p:sp>
        <p:nvSpPr>
          <p:cNvPr id="198659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426960" y="914086"/>
            <a:ext cx="8064349" cy="5237271"/>
          </a:xfrm>
        </p:spPr>
        <p:txBody>
          <a:bodyPr/>
          <a:lstStyle/>
          <a:p>
            <a:pPr algn="ctr">
              <a:lnSpc>
                <a:spcPct val="90000"/>
              </a:lnSpc>
              <a:buFontTx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  </a:t>
            </a:r>
            <a:r>
              <a:rPr lang="en-US" altLang="zh-CN" sz="2400" dirty="0">
                <a:solidFill>
                  <a:srgbClr val="FF3300"/>
                </a:solidFill>
                <a:ea typeface="宋体" panose="02010600030101010101" pitchFamily="2" charset="-122"/>
              </a:rPr>
              <a:t>Improve on task, T, with respect to </a:t>
            </a:r>
          </a:p>
          <a:p>
            <a:pPr algn="ctr">
              <a:lnSpc>
                <a:spcPct val="90000"/>
              </a:lnSpc>
              <a:buFontTx/>
              <a:buNone/>
            </a:pPr>
            <a:r>
              <a:rPr lang="en-US" altLang="zh-CN" sz="2400" dirty="0">
                <a:solidFill>
                  <a:srgbClr val="FF3300"/>
                </a:solidFill>
                <a:ea typeface="宋体" panose="02010600030101010101" pitchFamily="2" charset="-122"/>
              </a:rPr>
              <a:t>performance metric, P, based on experience, E.</a:t>
            </a:r>
          </a:p>
        </p:txBody>
      </p:sp>
      <p:sp>
        <p:nvSpPr>
          <p:cNvPr id="198660" name="Text Box 4"/>
          <p:cNvSpPr txBox="1">
            <a:spLocks noChangeArrowheads="1"/>
          </p:cNvSpPr>
          <p:nvPr/>
        </p:nvSpPr>
        <p:spPr bwMode="auto">
          <a:xfrm>
            <a:off x="1821657" y="2851153"/>
            <a:ext cx="5749529" cy="286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7500" tIns="35100" rIns="67500" bIns="35100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endParaRPr lang="zh-CN" altLang="zh-CN"/>
          </a:p>
        </p:txBody>
      </p:sp>
      <p:sp>
        <p:nvSpPr>
          <p:cNvPr id="198661" name="Text Box 5"/>
          <p:cNvSpPr txBox="1">
            <a:spLocks noChangeArrowheads="1"/>
          </p:cNvSpPr>
          <p:nvPr/>
        </p:nvSpPr>
        <p:spPr bwMode="auto">
          <a:xfrm>
            <a:off x="1870474" y="2281241"/>
            <a:ext cx="5612606" cy="286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7500" tIns="35100" rIns="67500" bIns="35100">
            <a:spAutoFit/>
          </a:bodyPr>
          <a:lstStyle/>
          <a:p>
            <a:endParaRPr lang="zh-CN" altLang="zh-CN"/>
          </a:p>
        </p:txBody>
      </p:sp>
      <p:sp>
        <p:nvSpPr>
          <p:cNvPr id="198662" name="Text Box 6"/>
          <p:cNvSpPr txBox="1">
            <a:spLocks noChangeArrowheads="1"/>
          </p:cNvSpPr>
          <p:nvPr/>
        </p:nvSpPr>
        <p:spPr bwMode="auto">
          <a:xfrm>
            <a:off x="532988" y="2001614"/>
            <a:ext cx="7855527" cy="4290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7500" tIns="35100" rIns="67500" bIns="35100">
            <a:spAutoFit/>
          </a:bodyPr>
          <a:lstStyle/>
          <a:p>
            <a:pPr algn="just">
              <a:lnSpc>
                <a:spcPct val="40000"/>
              </a:lnSpc>
              <a:spcBef>
                <a:spcPct val="50000"/>
              </a:spcBef>
              <a:buClr>
                <a:srgbClr val="FF3300"/>
              </a:buClr>
            </a:pPr>
            <a:r>
              <a:rPr lang="en-US" altLang="zh-CN" sz="2400" dirty="0"/>
              <a:t>T: </a:t>
            </a:r>
            <a:r>
              <a:rPr lang="zh-CN" altLang="en-US" sz="2400" dirty="0"/>
              <a:t>垃圾邮件分类</a:t>
            </a:r>
            <a:r>
              <a:rPr lang="en-US" altLang="zh-CN" sz="2400" dirty="0"/>
              <a:t>.</a:t>
            </a:r>
          </a:p>
          <a:p>
            <a:pPr algn="just">
              <a:lnSpc>
                <a:spcPct val="40000"/>
              </a:lnSpc>
              <a:spcBef>
                <a:spcPct val="50000"/>
              </a:spcBef>
              <a:buClr>
                <a:srgbClr val="FF3300"/>
              </a:buClr>
            </a:pPr>
            <a:r>
              <a:rPr lang="en-US" altLang="zh-CN" sz="2400" dirty="0"/>
              <a:t>P: </a:t>
            </a:r>
            <a:r>
              <a:rPr lang="zh-CN" altLang="en-US" sz="2400" dirty="0"/>
              <a:t>被正确分类的邮件的百分比</a:t>
            </a:r>
            <a:r>
              <a:rPr lang="en-US" altLang="zh-CN" sz="2400" dirty="0"/>
              <a:t>.</a:t>
            </a:r>
          </a:p>
          <a:p>
            <a:pPr algn="just">
              <a:lnSpc>
                <a:spcPct val="40000"/>
              </a:lnSpc>
              <a:spcBef>
                <a:spcPct val="50000"/>
              </a:spcBef>
              <a:buClr>
                <a:srgbClr val="FF3300"/>
              </a:buClr>
            </a:pPr>
            <a:r>
              <a:rPr lang="en-US" altLang="zh-CN" sz="2400" dirty="0"/>
              <a:t>E: </a:t>
            </a:r>
            <a:r>
              <a:rPr lang="zh-CN" altLang="en-US" sz="2400" dirty="0"/>
              <a:t>收集的很多邮件，包含垃圾邮件和正常邮件</a:t>
            </a:r>
            <a:endParaRPr lang="en-US" altLang="zh-CN" sz="2400" dirty="0"/>
          </a:p>
          <a:p>
            <a:pPr algn="just">
              <a:lnSpc>
                <a:spcPct val="40000"/>
              </a:lnSpc>
              <a:spcBef>
                <a:spcPct val="50000"/>
              </a:spcBef>
              <a:buClr>
                <a:srgbClr val="FF3300"/>
              </a:buClr>
            </a:pPr>
            <a:endParaRPr lang="en-US" altLang="zh-CN" sz="2400" dirty="0">
              <a:ea typeface="宋体" panose="02010600030101010101" pitchFamily="2" charset="-122"/>
            </a:endParaRPr>
          </a:p>
          <a:p>
            <a:pPr algn="just">
              <a:lnSpc>
                <a:spcPct val="40000"/>
              </a:lnSpc>
              <a:spcBef>
                <a:spcPct val="50000"/>
              </a:spcBef>
              <a:buClr>
                <a:srgbClr val="FF3300"/>
              </a:buClr>
            </a:pPr>
            <a:r>
              <a:rPr lang="en-US" altLang="zh-CN" sz="2400" dirty="0">
                <a:ea typeface="宋体" panose="02010600030101010101" pitchFamily="2" charset="-122"/>
              </a:rPr>
              <a:t>T: </a:t>
            </a:r>
            <a:r>
              <a:rPr lang="zh-CN" altLang="en-US" sz="2400" dirty="0">
                <a:ea typeface="宋体" panose="02010600030101010101" pitchFamily="2" charset="-122"/>
              </a:rPr>
              <a:t>手写字的识别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algn="just">
              <a:lnSpc>
                <a:spcPct val="40000"/>
              </a:lnSpc>
              <a:spcBef>
                <a:spcPct val="50000"/>
              </a:spcBef>
              <a:buClr>
                <a:srgbClr val="FF3300"/>
              </a:buClr>
            </a:pPr>
            <a:r>
              <a:rPr lang="en-US" altLang="zh-CN" sz="2400" dirty="0">
                <a:ea typeface="宋体" panose="02010600030101010101" pitchFamily="2" charset="-122"/>
              </a:rPr>
              <a:t>P: </a:t>
            </a:r>
            <a:r>
              <a:rPr lang="zh-CN" altLang="en-US" sz="2400" dirty="0">
                <a:ea typeface="宋体" panose="02010600030101010101" pitchFamily="2" charset="-122"/>
              </a:rPr>
              <a:t>被正确识别的字所占的百分比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algn="just">
              <a:lnSpc>
                <a:spcPct val="40000"/>
              </a:lnSpc>
              <a:spcBef>
                <a:spcPct val="50000"/>
              </a:spcBef>
              <a:buClr>
                <a:srgbClr val="FF3300"/>
              </a:buClr>
            </a:pPr>
            <a:r>
              <a:rPr lang="en-US" altLang="zh-CN" sz="2400" dirty="0">
                <a:ea typeface="宋体" panose="02010600030101010101" pitchFamily="2" charset="-122"/>
              </a:rPr>
              <a:t>E: </a:t>
            </a:r>
            <a:r>
              <a:rPr lang="zh-CN" altLang="en-US" sz="2400" dirty="0">
                <a:ea typeface="宋体" panose="02010600030101010101" pitchFamily="2" charset="-122"/>
              </a:rPr>
              <a:t>标注好的手写字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algn="just">
              <a:lnSpc>
                <a:spcPct val="40000"/>
              </a:lnSpc>
              <a:spcBef>
                <a:spcPct val="50000"/>
              </a:spcBef>
              <a:buClr>
                <a:srgbClr val="FF3300"/>
              </a:buClr>
            </a:pPr>
            <a:endParaRPr lang="en-US" altLang="zh-CN" sz="2400" dirty="0">
              <a:ea typeface="宋体" panose="02010600030101010101" pitchFamily="2" charset="-122"/>
            </a:endParaRPr>
          </a:p>
          <a:p>
            <a:pPr algn="just">
              <a:lnSpc>
                <a:spcPct val="40000"/>
              </a:lnSpc>
              <a:spcBef>
                <a:spcPct val="50000"/>
              </a:spcBef>
              <a:buClr>
                <a:srgbClr val="FF3300"/>
              </a:buClr>
            </a:pPr>
            <a:endParaRPr lang="en-US" altLang="zh-CN" sz="2400" dirty="0">
              <a:ea typeface="宋体" panose="02010600030101010101" pitchFamily="2" charset="-122"/>
            </a:endParaRPr>
          </a:p>
          <a:p>
            <a:pPr algn="just">
              <a:lnSpc>
                <a:spcPct val="40000"/>
              </a:lnSpc>
              <a:spcBef>
                <a:spcPct val="50000"/>
              </a:spcBef>
              <a:buClr>
                <a:srgbClr val="FF3300"/>
              </a:buClr>
            </a:pPr>
            <a:r>
              <a:rPr lang="en-US" altLang="zh-CN" sz="2400" dirty="0"/>
              <a:t>T: </a:t>
            </a:r>
            <a:r>
              <a:rPr lang="zh-CN" altLang="en-US" sz="2400" dirty="0"/>
              <a:t>下跳棋</a:t>
            </a:r>
            <a:endParaRPr lang="en-US" altLang="zh-CN" sz="2400" dirty="0"/>
          </a:p>
          <a:p>
            <a:pPr algn="just">
              <a:lnSpc>
                <a:spcPct val="40000"/>
              </a:lnSpc>
              <a:spcBef>
                <a:spcPct val="50000"/>
              </a:spcBef>
              <a:buClr>
                <a:srgbClr val="FF3300"/>
              </a:buClr>
            </a:pPr>
            <a:r>
              <a:rPr lang="en-US" altLang="zh-CN" sz="2400" dirty="0"/>
              <a:t>P: </a:t>
            </a:r>
            <a:r>
              <a:rPr lang="zh-CN" altLang="en-US" sz="2400" dirty="0"/>
              <a:t>程序赢得比赛的概率 </a:t>
            </a:r>
            <a:r>
              <a:rPr lang="en-US" altLang="zh-CN" sz="2400" dirty="0"/>
              <a:t> </a:t>
            </a:r>
          </a:p>
          <a:p>
            <a:pPr algn="just">
              <a:lnSpc>
                <a:spcPct val="40000"/>
              </a:lnSpc>
              <a:spcBef>
                <a:spcPct val="50000"/>
              </a:spcBef>
              <a:buClr>
                <a:srgbClr val="FF3300"/>
              </a:buClr>
            </a:pPr>
            <a:r>
              <a:rPr lang="en-US" altLang="zh-CN" sz="2400" dirty="0"/>
              <a:t>E: </a:t>
            </a:r>
            <a:r>
              <a:rPr lang="zh-CN" altLang="en-US" sz="2400" dirty="0"/>
              <a:t>玩很多盘跳棋游戏的经验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algn="just">
              <a:lnSpc>
                <a:spcPct val="40000"/>
              </a:lnSpc>
              <a:spcBef>
                <a:spcPct val="50000"/>
              </a:spcBef>
              <a:buClr>
                <a:srgbClr val="FF3300"/>
              </a:buClr>
            </a:pPr>
            <a:endParaRPr lang="en-US" altLang="zh-CN" sz="1500" dirty="0">
              <a:ea typeface="宋体" panose="02010600030101010101" pitchFamily="2" charset="-122"/>
            </a:endParaRPr>
          </a:p>
          <a:p>
            <a:pPr algn="just">
              <a:lnSpc>
                <a:spcPct val="40000"/>
              </a:lnSpc>
              <a:spcBef>
                <a:spcPct val="50000"/>
              </a:spcBef>
              <a:buClr>
                <a:srgbClr val="FF3300"/>
              </a:buClr>
            </a:pPr>
            <a:endParaRPr lang="en-US" altLang="zh-CN" sz="1500" dirty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98"/>
          <a:stretch>
            <a:fillRect/>
          </a:stretch>
        </p:blipFill>
        <p:spPr>
          <a:xfrm>
            <a:off x="5901179" y="2914650"/>
            <a:ext cx="2843379" cy="343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544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9596" y="174468"/>
            <a:ext cx="7461817" cy="548367"/>
          </a:xfrm>
        </p:spPr>
        <p:txBody>
          <a:bodyPr/>
          <a:lstStyle/>
          <a:p>
            <a:r>
              <a:rPr lang="en-US" altLang="zh-CN" sz="2800" dirty="0"/>
              <a:t>A Learning Comic</a:t>
            </a:r>
            <a:endParaRPr lang="zh-CN" altLang="en-US" sz="2800" dirty="0"/>
          </a:p>
        </p:txBody>
      </p:sp>
      <p:sp>
        <p:nvSpPr>
          <p:cNvPr id="6" name="内容占位符 3"/>
          <p:cNvSpPr>
            <a:spLocks noGrp="1"/>
          </p:cNvSpPr>
          <p:nvPr>
            <p:ph sz="quarter" idx="10"/>
          </p:nvPr>
        </p:nvSpPr>
        <p:spPr>
          <a:xfrm>
            <a:off x="4942232" y="1147766"/>
            <a:ext cx="3831536" cy="523727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5000"/>
              </a:lnSpc>
            </a:pPr>
            <a:r>
              <a:rPr lang="zh-CN" altLang="en-US" sz="2400" dirty="0">
                <a:solidFill>
                  <a:srgbClr val="002060"/>
                </a:solidFill>
              </a:rPr>
              <a:t>经验（</a:t>
            </a:r>
            <a:r>
              <a:rPr lang="en-US" altLang="zh-CN" sz="2400" dirty="0">
                <a:solidFill>
                  <a:srgbClr val="002060"/>
                </a:solidFill>
              </a:rPr>
              <a:t>E</a:t>
            </a:r>
            <a:r>
              <a:rPr lang="zh-CN" altLang="en-US" sz="2400" dirty="0">
                <a:solidFill>
                  <a:srgbClr val="002060"/>
                </a:solidFill>
              </a:rPr>
              <a:t>）</a:t>
            </a:r>
            <a:r>
              <a:rPr lang="en-US" altLang="zh-CN" sz="2400" dirty="0">
                <a:solidFill>
                  <a:srgbClr val="002060"/>
                </a:solidFill>
              </a:rPr>
              <a:t>: </a:t>
            </a:r>
            <a:r>
              <a:rPr lang="zh-CN" altLang="en-US" sz="2400" dirty="0">
                <a:solidFill>
                  <a:srgbClr val="002060"/>
                </a:solidFill>
              </a:rPr>
              <a:t>训练数据</a:t>
            </a:r>
            <a:endParaRPr lang="en-US" altLang="zh-CN" sz="2400" dirty="0"/>
          </a:p>
          <a:p>
            <a:pPr>
              <a:lnSpc>
                <a:spcPct val="125000"/>
              </a:lnSpc>
            </a:pPr>
            <a:r>
              <a:rPr lang="zh-CN" altLang="en-US" sz="2400" dirty="0">
                <a:solidFill>
                  <a:srgbClr val="FF0000"/>
                </a:solidFill>
              </a:rPr>
              <a:t>模型（</a:t>
            </a:r>
            <a:r>
              <a:rPr lang="en-US" altLang="zh-CN" sz="2400" dirty="0">
                <a:solidFill>
                  <a:srgbClr val="FF0000"/>
                </a:solidFill>
              </a:rPr>
              <a:t>T</a:t>
            </a:r>
            <a:r>
              <a:rPr lang="zh-CN" altLang="en-US" sz="2400" dirty="0">
                <a:solidFill>
                  <a:srgbClr val="FF0000"/>
                </a:solidFill>
              </a:rPr>
              <a:t>）</a:t>
            </a:r>
            <a:r>
              <a:rPr lang="en-US" altLang="zh-CN" sz="2400" dirty="0"/>
              <a:t>—</a:t>
            </a:r>
            <a:r>
              <a:rPr lang="zh-CN" altLang="en-US" sz="2400" dirty="0"/>
              <a:t>需要学习的目标函数</a:t>
            </a:r>
            <a:endParaRPr lang="en-US" altLang="zh-CN" sz="2400" dirty="0"/>
          </a:p>
          <a:p>
            <a:pPr>
              <a:lnSpc>
                <a:spcPct val="125000"/>
              </a:lnSpc>
            </a:pPr>
            <a:r>
              <a:rPr lang="zh-CN" altLang="en-US" sz="2400" dirty="0"/>
              <a:t>学习算法</a:t>
            </a:r>
            <a:r>
              <a:rPr lang="en-US" altLang="zh-CN" sz="2400" dirty="0"/>
              <a:t>: </a:t>
            </a:r>
            <a:r>
              <a:rPr lang="zh-CN" altLang="en-US" sz="2400" dirty="0"/>
              <a:t>怎么样从经验中推断出模型</a:t>
            </a:r>
            <a:endParaRPr lang="en-US" altLang="zh-CN" sz="2400" dirty="0"/>
          </a:p>
          <a:p>
            <a:pPr>
              <a:lnSpc>
                <a:spcPct val="125000"/>
              </a:lnSpc>
            </a:pPr>
            <a:r>
              <a:rPr lang="zh-CN" altLang="en-US" sz="2400" dirty="0">
                <a:solidFill>
                  <a:srgbClr val="FF0000"/>
                </a:solidFill>
              </a:rPr>
              <a:t>评价（</a:t>
            </a:r>
            <a:r>
              <a:rPr lang="en-US" altLang="zh-CN" sz="2400" dirty="0">
                <a:solidFill>
                  <a:srgbClr val="FF0000"/>
                </a:solidFill>
              </a:rPr>
              <a:t>P</a:t>
            </a:r>
            <a:r>
              <a:rPr lang="zh-CN" altLang="en-US" sz="2400" dirty="0">
                <a:solidFill>
                  <a:srgbClr val="FF0000"/>
                </a:solidFill>
              </a:rPr>
              <a:t>）</a:t>
            </a:r>
            <a:r>
              <a:rPr lang="en-US" altLang="zh-CN" sz="2400" dirty="0"/>
              <a:t>: </a:t>
            </a:r>
            <a:r>
              <a:rPr lang="zh-CN" altLang="en-US" sz="2400" dirty="0"/>
              <a:t>测试数据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354" y="1111896"/>
            <a:ext cx="4734077" cy="524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18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9596" y="174468"/>
            <a:ext cx="7461817" cy="548367"/>
          </a:xfrm>
        </p:spPr>
        <p:txBody>
          <a:bodyPr/>
          <a:lstStyle/>
          <a:p>
            <a:r>
              <a:rPr lang="zh-CN" altLang="en-US" sz="2800" dirty="0"/>
              <a:t>机器学习的特点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368319" y="939046"/>
            <a:ext cx="8064349" cy="5237271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cs typeface="Times New Roman" pitchFamily="18" charset="0"/>
              </a:rPr>
              <a:t>数据</a:t>
            </a:r>
            <a:r>
              <a:rPr lang="zh-CN" altLang="en-US" sz="2400" dirty="0">
                <a:cs typeface="Times New Roman" pitchFamily="18" charset="0"/>
              </a:rPr>
              <a:t>大量且廉价</a:t>
            </a:r>
            <a:r>
              <a:rPr lang="en-US" altLang="zh-CN" sz="2400" dirty="0">
                <a:cs typeface="Times New Roman" pitchFamily="18" charset="0"/>
              </a:rPr>
              <a:t>; </a:t>
            </a:r>
            <a:r>
              <a:rPr lang="zh-CN" altLang="en-US" sz="2400" b="1" dirty="0">
                <a:cs typeface="Times New Roman" pitchFamily="18" charset="0"/>
              </a:rPr>
              <a:t>知识 </a:t>
            </a:r>
            <a:r>
              <a:rPr lang="zh-CN" altLang="en-US" sz="2400" dirty="0">
                <a:cs typeface="Times New Roman" pitchFamily="18" charset="0"/>
              </a:rPr>
              <a:t>昂贵、稀少</a:t>
            </a:r>
            <a:endParaRPr lang="en-US" altLang="zh-CN" sz="2400" dirty="0">
              <a:cs typeface="Times New Roman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cs typeface="Times New Roman" pitchFamily="18" charset="0"/>
              </a:rPr>
              <a:t>数据产生过程的细节是未知的，但是数据产生的过程不是完全随机的。</a:t>
            </a:r>
            <a:endParaRPr lang="en-US" altLang="zh-CN" sz="2400" dirty="0">
              <a:cs typeface="Times New Roman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cs typeface="Times New Roman" pitchFamily="18" charset="0"/>
              </a:rPr>
              <a:t>通过利用数据中的某些模式或规律从数据中</a:t>
            </a:r>
            <a:r>
              <a:rPr lang="zh-CN" altLang="en-US" sz="2400" b="1" dirty="0">
                <a:cs typeface="Times New Roman" pitchFamily="18" charset="0"/>
              </a:rPr>
              <a:t>学习模型</a:t>
            </a:r>
            <a:r>
              <a:rPr lang="zh-CN" altLang="en-US" sz="2400" dirty="0">
                <a:cs typeface="Times New Roman" pitchFamily="18" charset="0"/>
              </a:rPr>
              <a:t>：反推数据生成路径。</a:t>
            </a:r>
            <a:endParaRPr lang="en-US" altLang="zh-CN" sz="2400" dirty="0">
              <a:cs typeface="Times New Roman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cs typeface="Times New Roman" pitchFamily="18" charset="0"/>
              </a:rPr>
              <a:t>模型通常不是完整过程的精确复制品，而是一种良好且有用的</a:t>
            </a:r>
            <a:r>
              <a:rPr lang="zh-CN" altLang="en-US" sz="2400" b="1" dirty="0">
                <a:cs typeface="Times New Roman" pitchFamily="18" charset="0"/>
              </a:rPr>
              <a:t>近似</a:t>
            </a:r>
            <a:r>
              <a:rPr lang="zh-CN" altLang="en-US" sz="2400" dirty="0">
                <a:cs typeface="Times New Roman" pitchFamily="18" charset="0"/>
              </a:rPr>
              <a:t>。</a:t>
            </a:r>
            <a:r>
              <a:rPr lang="en-US" altLang="zh-CN" sz="2400" dirty="0">
                <a:cs typeface="Times New Roman" pitchFamily="18" charset="0"/>
              </a:rPr>
              <a:t>(George Box: “All models are wrong, but some are useful.”)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cs typeface="Times New Roman" pitchFamily="18" charset="0"/>
              </a:rPr>
              <a:t>模型可以</a:t>
            </a:r>
            <a:r>
              <a:rPr lang="zh-CN" altLang="en-US" sz="2400" b="1" dirty="0">
                <a:cs typeface="Times New Roman" pitchFamily="18" charset="0"/>
              </a:rPr>
              <a:t>描述</a:t>
            </a:r>
            <a:r>
              <a:rPr lang="zh-CN" altLang="en-US" sz="2400" dirty="0">
                <a:cs typeface="Times New Roman" pitchFamily="18" charset="0"/>
              </a:rPr>
              <a:t>从数据中获取知识，或对预测将来</a:t>
            </a:r>
            <a:r>
              <a:rPr lang="en-US" altLang="zh-CN" sz="2400" dirty="0">
                <a:cs typeface="Times New Roman" pitchFamily="18" charset="0"/>
              </a:rPr>
              <a:t>(</a:t>
            </a:r>
            <a:r>
              <a:rPr lang="zh-CN" altLang="en-US" sz="2400" dirty="0">
                <a:cs typeface="Times New Roman" pitchFamily="18" charset="0"/>
              </a:rPr>
              <a:t>具有</a:t>
            </a:r>
            <a:r>
              <a:rPr lang="zh-CN" altLang="en-US" sz="2400" b="1" dirty="0">
                <a:cs typeface="Times New Roman" pitchFamily="18" charset="0"/>
              </a:rPr>
              <a:t>预测性</a:t>
            </a:r>
            <a:r>
              <a:rPr lang="en-US" altLang="zh-CN" sz="2400" b="1" dirty="0">
                <a:cs typeface="Times New Roman" pitchFamily="18" charset="0"/>
              </a:rPr>
              <a:t>)</a:t>
            </a:r>
            <a:r>
              <a:rPr lang="zh-CN" altLang="en-US" sz="2400" dirty="0">
                <a:cs typeface="Times New Roman" pitchFamily="18" charset="0"/>
              </a:rPr>
              <a:t>，或者两者兼而有之。</a:t>
            </a:r>
            <a:endParaRPr lang="en-US" altLang="zh-CN" sz="2400" dirty="0">
              <a:cs typeface="Times New Roman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cs typeface="Times New Roman" pitchFamily="18" charset="0"/>
              </a:rPr>
              <a:t>几乎所有的科学都关注于用</a:t>
            </a:r>
            <a:r>
              <a:rPr lang="zh-CN" altLang="en-US" sz="2400" b="1" dirty="0">
                <a:cs typeface="Times New Roman" pitchFamily="18" charset="0"/>
              </a:rPr>
              <a:t>模型拟合数据</a:t>
            </a:r>
            <a:r>
              <a:rPr lang="zh-CN" altLang="en-US" sz="2400" dirty="0">
                <a:cs typeface="Times New Roman" pitchFamily="18" charset="0"/>
              </a:rPr>
              <a:t>：推理。</a:t>
            </a:r>
          </a:p>
        </p:txBody>
      </p:sp>
    </p:spTree>
    <p:extLst>
      <p:ext uri="{BB962C8B-B14F-4D97-AF65-F5344CB8AC3E}">
        <p14:creationId xmlns:p14="http://schemas.microsoft.com/office/powerpoint/2010/main" val="3947913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9596" y="155614"/>
            <a:ext cx="7461817" cy="548367"/>
          </a:xfrm>
        </p:spPr>
        <p:txBody>
          <a:bodyPr/>
          <a:lstStyle/>
          <a:p>
            <a:r>
              <a:rPr lang="zh-CN" altLang="en-US" sz="2800" dirty="0"/>
              <a:t>应用案例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400" dirty="0"/>
              <a:t>人群数目估计</a:t>
            </a:r>
          </a:p>
        </p:txBody>
      </p:sp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669" y="1593132"/>
            <a:ext cx="8838502" cy="3789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32678712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主题">
  <a:themeElements>
    <a:clrScheme name="3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3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>
          <a:defRPr sz="2800" dirty="0">
            <a:latin typeface="Times New Roman" pitchFamily="18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3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13897</TotalTime>
  <Words>2706</Words>
  <Application>Microsoft Macintosh PowerPoint</Application>
  <PresentationFormat>全屏显示(4:3)</PresentationFormat>
  <Paragraphs>394</Paragraphs>
  <Slides>46</Slides>
  <Notes>21</Notes>
  <HiddenSlides>0</HiddenSlides>
  <MMClips>1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8" baseType="lpstr">
      <vt:lpstr>Microsoft YaHei</vt:lpstr>
      <vt:lpstr>Microsoft YaHei</vt:lpstr>
      <vt:lpstr>CMR10</vt:lpstr>
      <vt:lpstr>CMSS10</vt:lpstr>
      <vt:lpstr>Arial</vt:lpstr>
      <vt:lpstr>Calibri</vt:lpstr>
      <vt:lpstr>Calibri Light</vt:lpstr>
      <vt:lpstr>Cambria Math</vt:lpstr>
      <vt:lpstr>Times New Roman</vt:lpstr>
      <vt:lpstr>Wingdings</vt:lpstr>
      <vt:lpstr>3_Office 主题</vt:lpstr>
      <vt:lpstr>Equation</vt:lpstr>
      <vt:lpstr>第五章：统计机器学习</vt:lpstr>
      <vt:lpstr>AlphaGo</vt:lpstr>
      <vt:lpstr>统计机器学习</vt:lpstr>
      <vt:lpstr>机器学习简介</vt:lpstr>
      <vt:lpstr>什么是机器学习?</vt:lpstr>
      <vt:lpstr>学习任务（task）举例</vt:lpstr>
      <vt:lpstr>A Learning Comic</vt:lpstr>
      <vt:lpstr>机器学习的特点</vt:lpstr>
      <vt:lpstr>应用案例</vt:lpstr>
      <vt:lpstr>应用案例</vt:lpstr>
      <vt:lpstr>应用案例</vt:lpstr>
      <vt:lpstr>应用: 语音识别</vt:lpstr>
      <vt:lpstr>应用：网络搜索</vt:lpstr>
      <vt:lpstr>机器学习方法分类</vt:lpstr>
      <vt:lpstr>自监督学习</vt:lpstr>
      <vt:lpstr>自监督学习</vt:lpstr>
      <vt:lpstr>统计机器学习的框架</vt:lpstr>
      <vt:lpstr>统计机器学习的框架</vt:lpstr>
      <vt:lpstr>回归问题的最优函数</vt:lpstr>
      <vt:lpstr>分类问题</vt:lpstr>
      <vt:lpstr>分类问题的最优函数 </vt:lpstr>
      <vt:lpstr>经验风险最小化 与 结构风险最小化</vt:lpstr>
      <vt:lpstr>训练与测试</vt:lpstr>
      <vt:lpstr>过拟合与模型选择</vt:lpstr>
      <vt:lpstr>例子: 多项式拟合</vt:lpstr>
      <vt:lpstr>多项式拟合</vt:lpstr>
      <vt:lpstr>多项式拟合--ERM</vt:lpstr>
      <vt:lpstr>多项式拟合--ERM</vt:lpstr>
      <vt:lpstr>选择不同的M</vt:lpstr>
      <vt:lpstr>过拟合的结果</vt:lpstr>
      <vt:lpstr>怎么样在测试数据上预测得好？</vt:lpstr>
      <vt:lpstr>正则项</vt:lpstr>
      <vt:lpstr>不同 M 下得到的 w*</vt:lpstr>
      <vt:lpstr>正则项的作用</vt:lpstr>
      <vt:lpstr>正则项对于误差的影响</vt:lpstr>
      <vt:lpstr>L1 和 L2 范数的效果</vt:lpstr>
      <vt:lpstr>泛化能力</vt:lpstr>
      <vt:lpstr>偏差-方差分解（Bias-Variance Decomposition）</vt:lpstr>
      <vt:lpstr>例子：偏差-方差分解</vt:lpstr>
      <vt:lpstr>例子：偏差-方差分解</vt:lpstr>
      <vt:lpstr>偏差-方差分解 与</vt:lpstr>
      <vt:lpstr>偏差-方差权衡</vt:lpstr>
      <vt:lpstr>问题</vt:lpstr>
      <vt:lpstr>统计学习理论</vt:lpstr>
      <vt:lpstr>泛化误差上界</vt:lpstr>
      <vt:lpstr>作业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lanyanyan</dc:creator>
  <cp:lastModifiedBy>黄 磊</cp:lastModifiedBy>
  <cp:revision>317</cp:revision>
  <dcterms:created xsi:type="dcterms:W3CDTF">2015-10-21T08:19:28Z</dcterms:created>
  <dcterms:modified xsi:type="dcterms:W3CDTF">2022-10-24T05:52:35Z</dcterms:modified>
</cp:coreProperties>
</file>